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charts/chart68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charts/chart75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Override PartName="/ppt/charts/chart82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drawings/drawing17.xml" ContentType="application/vnd.openxmlformats-officedocument.drawingml.chartshapes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13.xml" ContentType="application/vnd.openxmlformats-officedocument.drawingml.chartshapes+xml"/>
  <Override PartName="/ppt/drawings/drawing24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69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charts/chart58.xml" ContentType="application/vnd.openxmlformats-officedocument.drawingml.chart+xml"/>
  <Default Extension="png" ContentType="image/png"/>
  <Override PartName="/ppt/charts/chart76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65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hart54.xml" ContentType="application/vnd.openxmlformats-officedocument.drawingml.chart+xml"/>
  <Override PartName="/ppt/charts/chart72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drawings/drawing18.xml" ContentType="application/vnd.openxmlformats-officedocument.drawingml.chartshapes+xml"/>
  <Override PartName="/ppt/charts/chart61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50.xml" ContentType="application/vnd.openxmlformats-officedocument.drawingml.chart+xml"/>
  <Override PartName="/ppt/drawings/drawing25.xml" ContentType="application/vnd.openxmlformats-officedocument.drawingml.chartshap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charts/chart59.xml" ContentType="application/vnd.openxmlformats-officedocument.drawingml.chart+xml"/>
  <Override PartName="/ppt/charts/chart79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charts/chart77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drawings/drawing19.xml" ContentType="application/vnd.openxmlformats-officedocument.drawingml.chartshapes+xml"/>
  <Override PartName="/ppt/charts/chart73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charts/chart80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drawings/drawing15.xml" ContentType="application/vnd.openxmlformats-officedocument.drawingml.chartshapes+xml"/>
  <Override PartName="/ppt/drawings/drawing9.xml" ContentType="application/vnd.openxmlformats-officedocument.drawingml.chartshapes+xml"/>
  <Override PartName="/ppt/drawings/drawing22.xml" ContentType="application/vnd.openxmlformats-officedocument.drawingml.chartshapes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charts/chart78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charts/chart49.xml" ContentType="application/vnd.openxmlformats-officedocument.drawingml.chart+xml"/>
  <Override PartName="/ppt/notesSlides/notesSlide1.xml" ContentType="application/vnd.openxmlformats-officedocument.presentationml.notesSlide+xml"/>
  <Override PartName="/ppt/charts/chart67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charts/chart74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activeX/activeX1.xml" ContentType="application/vnd.ms-office.activeX+xml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63.xml" ContentType="application/vnd.openxmlformats-officedocument.drawingml.chart+xml"/>
  <Override PartName="/ppt/charts/chart81.xml" ContentType="application/vnd.openxmlformats-officedocument.drawingml.chart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charts/chart70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drawings/drawing16.xml" ContentType="application/vnd.openxmlformats-officedocument.drawingml.chartshapes+xml"/>
  <Override PartName="/ppt/charts/chart6.xml" ContentType="application/vnd.openxmlformats-officedocument.drawingml.chart+xml"/>
  <Override PartName="/ppt/drawings/drawing2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85" r:id="rId7"/>
    <p:sldId id="286" r:id="rId8"/>
    <p:sldId id="287" r:id="rId9"/>
    <p:sldId id="288" r:id="rId10"/>
    <p:sldId id="290" r:id="rId11"/>
    <p:sldId id="291" r:id="rId12"/>
    <p:sldId id="292" r:id="rId13"/>
    <p:sldId id="293" r:id="rId14"/>
    <p:sldId id="294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7" r:id="rId30"/>
    <p:sldId id="295" r:id="rId31"/>
    <p:sldId id="278" r:id="rId32"/>
    <p:sldId id="279" r:id="rId33"/>
    <p:sldId id="276" r:id="rId34"/>
    <p:sldId id="280" r:id="rId35"/>
    <p:sldId id="281" r:id="rId36"/>
    <p:sldId id="296" r:id="rId37"/>
    <p:sldId id="282" r:id="rId38"/>
    <p:sldId id="283" r:id="rId39"/>
    <p:sldId id="275" r:id="rId40"/>
    <p:sldId id="297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29" autoAdjust="0"/>
  </p:normalViewPr>
  <p:slideViewPr>
    <p:cSldViewPr>
      <p:cViewPr varScale="1">
        <p:scale>
          <a:sx n="61" d="100"/>
          <a:sy n="61" d="100"/>
        </p:scale>
        <p:origin x="-72" y="-5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7.xlsx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40.xlsx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41.xlsx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3.xlsx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44.xlsx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45.xlsx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7.xlsx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48.xlsx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4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Office_Excel50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1.xlsx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Office_Excel52.xlsx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Office_Excel53.xlsx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Office_Excel54.xlsx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5.xlsx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Office_Excel56.xlsx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_____Microsoft_Office_Excel57.xlsx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_____Microsoft_Office_Excel58.xlsx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_____Microsoft_Office_Excel59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_____Microsoft_Office_Excel60.xlsx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1.xlsx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2.xlsx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3.xlsx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4.xlsx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5.xlsx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6.xlsx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7.xlsx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8.xlsx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9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0.xlsx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_____Microsoft_Office_Excel71.xlsx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2.xlsx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3.xlsx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4.xlsx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5.xlsx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6.xlsx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7.xlsx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_____Microsoft_Office_Excel78.xlsx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package" Target="../embeddings/_____Microsoft_Office_Excel7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package" Target="../embeddings/_____Microsoft_Office_Excel80.xlsx"/></Relationships>
</file>

<file path=ppt/charts/_rels/chart8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1.xlsx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2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6975308641975457E-2"/>
          <c:y val="3.086635926983939E-2"/>
          <c:w val="0.96095290172061387"/>
          <c:h val="0.768079191102534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58900797122582E-2"/>
                  <c:y val="7.2561850407174841E-3"/>
                </c:manualLayout>
              </c:layout>
              <c:showVal val="1"/>
            </c:dLbl>
            <c:dLbl>
              <c:idx val="1"/>
              <c:layout>
                <c:manualLayout>
                  <c:x val="-1.697530864197545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315849,72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2.160493827160510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2.3148148148148147E-2"/>
                  <c:y val="2.806032660894464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413,82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1.5432098765432202E-2"/>
                  <c:y val="5.612065321788978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2016 год (отчет)</c:v>
                </c:pt>
                <c:pt idx="1">
                  <c:v>2017 год*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322746.62</c:v>
                </c:pt>
                <c:pt idx="1">
                  <c:v>315849.71999999997</c:v>
                </c:pt>
                <c:pt idx="2">
                  <c:v>327273.92000000022</c:v>
                </c:pt>
                <c:pt idx="3">
                  <c:v>314413.82</c:v>
                </c:pt>
                <c:pt idx="4">
                  <c:v>318264.0300000002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4.0123456790123468E-2"/>
                  <c:y val="2.8059153334616975E-3"/>
                </c:manualLayout>
              </c:layout>
              <c:showVal val="1"/>
            </c:dLbl>
            <c:dLbl>
              <c:idx val="1"/>
              <c:layout>
                <c:manualLayout>
                  <c:x val="2.6234567901234612E-2"/>
                  <c:y val="-1.94791122944501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316018,42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93209876543210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3.7037037037037271E-2"/>
                  <c:y val="2.806032660894464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313413,82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3.5493705647905292E-2"/>
                  <c:y val="5.612065321788978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2016 год (отчет)</c:v>
                </c:pt>
                <c:pt idx="1">
                  <c:v>2017 год*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319659.39</c:v>
                </c:pt>
                <c:pt idx="1">
                  <c:v>316018.42000000022</c:v>
                </c:pt>
                <c:pt idx="2">
                  <c:v>329604.67</c:v>
                </c:pt>
                <c:pt idx="3">
                  <c:v>314413.82</c:v>
                </c:pt>
                <c:pt idx="4">
                  <c:v>318264.0300000002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(профицит)</c:v>
                </c:pt>
              </c:strCache>
            </c:strRef>
          </c:tx>
          <c:dLbls>
            <c:dLbl>
              <c:idx val="0"/>
              <c:layout>
                <c:manualLayout>
                  <c:x val="1.5432098765432134E-2"/>
                  <c:y val="0.105214683090403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-3087,23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080246913580251E-2"/>
                  <c:y val="3.628092520358741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168,7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1.6975308641975356E-2"/>
                  <c:y val="-1.08842775610762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2016 год (отчет)</c:v>
                </c:pt>
                <c:pt idx="1">
                  <c:v>2017 год*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-3087.23</c:v>
                </c:pt>
                <c:pt idx="1">
                  <c:v>168.7</c:v>
                </c:pt>
                <c:pt idx="2">
                  <c:v>2330.75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102167680"/>
        <c:axId val="102169216"/>
      </c:barChart>
      <c:catAx>
        <c:axId val="102167680"/>
        <c:scaling>
          <c:orientation val="minMax"/>
        </c:scaling>
        <c:axPos val="b"/>
        <c:tickLblPos val="nextTo"/>
        <c:crossAx val="102169216"/>
        <c:crosses val="autoZero"/>
        <c:auto val="1"/>
        <c:lblAlgn val="ctr"/>
        <c:lblOffset val="100"/>
      </c:catAx>
      <c:valAx>
        <c:axId val="102169216"/>
        <c:scaling>
          <c:orientation val="minMax"/>
        </c:scaling>
        <c:delete val="1"/>
        <c:axPos val="l"/>
        <c:numFmt formatCode="General" sourceLinked="1"/>
        <c:tickLblPos val="none"/>
        <c:crossAx val="102167680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17770450568678919"/>
          <c:y val="0.91159796875260768"/>
          <c:w val="0.62476463011568573"/>
          <c:h val="8.8402031247385479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0.24000000000000021</c:v>
                </c:pt>
                <c:pt idx="1">
                  <c:v>0.76000000000000401</c:v>
                </c:pt>
              </c:numCache>
            </c:numRef>
          </c:val>
        </c:ser>
        <c:firstSliceAng val="0"/>
        <c:holeSize val="50"/>
      </c:doughnutChart>
      <c:spPr>
        <a:ln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0.24000000000000021</c:v>
                </c:pt>
                <c:pt idx="1">
                  <c:v>0.76000000000000401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/>
              <a:t>год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15123,2 тыс.рублей</c:v>
                </c:pt>
                <c:pt idx="1">
                  <c:v>Налоги на имущество 7069,50 тыс. рублей</c:v>
                </c:pt>
                <c:pt idx="2">
                  <c:v>Акцизы по подакцизным товарам 4632,7 тыс. рублей</c:v>
                </c:pt>
                <c:pt idx="3">
                  <c:v>Налоги на совокупный доход 21299,4 тыс. рублей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0.3100000000000005</c:v>
                </c:pt>
                <c:pt idx="1">
                  <c:v>0.15000000000000024</c:v>
                </c:pt>
                <c:pt idx="2">
                  <c:v>0.1</c:v>
                </c:pt>
                <c:pt idx="3">
                  <c:v>0.44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59307"/>
          <c:w val="0.87095123130036245"/>
          <c:h val="0.33762615834710064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15695,48 тыс.рублей</c:v>
                </c:pt>
                <c:pt idx="1">
                  <c:v>Налоги на имущество 7797,2 тыс. рублей</c:v>
                </c:pt>
                <c:pt idx="2">
                  <c:v>Акцизы по подакцизным товарам 4941,5 тыс. рублей</c:v>
                </c:pt>
                <c:pt idx="3">
                  <c:v>Налоги на совокупный доход 21471,89 тыс. рублей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0.31000000000000077</c:v>
                </c:pt>
                <c:pt idx="1">
                  <c:v>0.16</c:v>
                </c:pt>
                <c:pt idx="2">
                  <c:v>0.1</c:v>
                </c:pt>
                <c:pt idx="3">
                  <c:v>0.43000000000000038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59374"/>
          <c:w val="0.87095123130036278"/>
          <c:h val="0.33762615834710086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16352,0 тыс.рублей</c:v>
                </c:pt>
                <c:pt idx="1">
                  <c:v>Налоги на имущество 8860,2 тыс. рублей</c:v>
                </c:pt>
                <c:pt idx="2">
                  <c:v>Акцизы по подакцизным товарам 4848,9 тыс. рублей</c:v>
                </c:pt>
                <c:pt idx="3">
                  <c:v>Налоги на совокупный доход 21683,36 тыс. рублей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0.32000000000000089</c:v>
                </c:pt>
                <c:pt idx="1">
                  <c:v>0.17</c:v>
                </c:pt>
                <c:pt idx="2">
                  <c:v>9.0000000000000024E-2</c:v>
                </c:pt>
                <c:pt idx="3">
                  <c:v>0.42000000000000032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59374"/>
          <c:w val="0.87095123130036278"/>
          <c:h val="0.33762615834710086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2016 (отчет)</c:v>
                </c:pt>
                <c:pt idx="1">
                  <c:v>2017 год*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14486.3</c:v>
                </c:pt>
                <c:pt idx="1">
                  <c:v>14457.4</c:v>
                </c:pt>
                <c:pt idx="2">
                  <c:v>15123.2</c:v>
                </c:pt>
                <c:pt idx="3">
                  <c:v>15695.48</c:v>
                </c:pt>
                <c:pt idx="4">
                  <c:v>16352</c:v>
                </c:pt>
              </c:numCache>
            </c:numRef>
          </c:val>
        </c:ser>
        <c:overlap val="100"/>
        <c:axId val="113974272"/>
        <c:axId val="113984256"/>
      </c:barChart>
      <c:catAx>
        <c:axId val="113974272"/>
        <c:scaling>
          <c:orientation val="minMax"/>
        </c:scaling>
        <c:axPos val="b"/>
        <c:tickLblPos val="nextTo"/>
        <c:crossAx val="113984256"/>
        <c:crosses val="autoZero"/>
        <c:auto val="1"/>
        <c:lblAlgn val="ctr"/>
        <c:lblOffset val="100"/>
      </c:catAx>
      <c:valAx>
        <c:axId val="113984256"/>
        <c:scaling>
          <c:orientation val="minMax"/>
        </c:scaling>
        <c:delete val="1"/>
        <c:axPos val="l"/>
        <c:numFmt formatCode="General" sourceLinked="1"/>
        <c:tickLblPos val="none"/>
        <c:crossAx val="1139742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0.23800000000000004</c:v>
                </c:pt>
                <c:pt idx="1">
                  <c:v>0.76200000000000179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0.76000000000000179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0.76000000000000389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3.4009423799536725E-2"/>
          <c:y val="4.9382370415994033E-2"/>
          <c:w val="0.96599057620046491"/>
          <c:h val="0.7486355689937831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2016 (отчет)</c:v>
                </c:pt>
                <c:pt idx="1">
                  <c:v>2017 год*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5183.7</c:v>
                </c:pt>
                <c:pt idx="1">
                  <c:v>6157</c:v>
                </c:pt>
                <c:pt idx="2">
                  <c:v>4632.7</c:v>
                </c:pt>
                <c:pt idx="3">
                  <c:v>4941.5</c:v>
                </c:pt>
                <c:pt idx="4">
                  <c:v>4848.9000000000005</c:v>
                </c:pt>
              </c:numCache>
            </c:numRef>
          </c:val>
        </c:ser>
        <c:gapWidth val="55"/>
        <c:overlap val="100"/>
        <c:axId val="119034624"/>
        <c:axId val="119036160"/>
      </c:barChart>
      <c:catAx>
        <c:axId val="119034624"/>
        <c:scaling>
          <c:orientation val="minMax"/>
        </c:scaling>
        <c:axPos val="b"/>
        <c:majorTickMark val="none"/>
        <c:tickLblPos val="nextTo"/>
        <c:crossAx val="119036160"/>
        <c:crosses val="autoZero"/>
        <c:auto val="1"/>
        <c:lblAlgn val="ctr"/>
        <c:lblOffset val="100"/>
      </c:catAx>
      <c:valAx>
        <c:axId val="11903616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1903462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0.73400000000000065</c:v>
                </c:pt>
                <c:pt idx="1">
                  <c:v>0.26600000000000001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9.0000000000000024E-2</c:v>
                </c:pt>
                <c:pt idx="1">
                  <c:v>0.91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0.33000000000000218</c:v>
                </c:pt>
                <c:pt idx="1">
                  <c:v>0.67000000000000448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-1.543209876543213E-3"/>
                  <c:y val="-0.2370012091898429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20676</a:t>
                    </a:r>
                    <a:endParaRPr lang="ru-RU" dirty="0" smtClean="0"/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0864197530864252E-3"/>
                  <c:y val="-0.3869407496977032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21584,3</a:t>
                    </a:r>
                    <a:endParaRPr lang="ru-RU" dirty="0" smtClean="0"/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0864197530863736E-3"/>
                  <c:y val="-0.3288996372430485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21299,4</a:t>
                    </a:r>
                    <a:endParaRPr lang="ru-RU" dirty="0" smtClean="0"/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0864197530864296E-3"/>
                  <c:y val="-0.367593712212818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21471,89</a:t>
                    </a:r>
                    <a:endParaRPr lang="ru-RU" dirty="0" smtClean="0"/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1316741696017949E-16"/>
                  <c:y val="-0.4111245465538089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21683,36</a:t>
                    </a:r>
                    <a:endParaRPr lang="ru-RU" dirty="0" smtClean="0"/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2016 (отчет)</c:v>
                </c:pt>
                <c:pt idx="1">
                  <c:v>2017 год*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20676</c:v>
                </c:pt>
                <c:pt idx="1">
                  <c:v>21584.3</c:v>
                </c:pt>
                <c:pt idx="2">
                  <c:v>21299.4</c:v>
                </c:pt>
                <c:pt idx="3">
                  <c:v>21471.89</c:v>
                </c:pt>
                <c:pt idx="4">
                  <c:v>21683.360000000001</c:v>
                </c:pt>
              </c:numCache>
            </c:numRef>
          </c:val>
        </c:ser>
        <c:overlap val="100"/>
        <c:axId val="121696640"/>
        <c:axId val="121698176"/>
      </c:barChart>
      <c:catAx>
        <c:axId val="121696640"/>
        <c:scaling>
          <c:orientation val="minMax"/>
        </c:scaling>
        <c:axPos val="b"/>
        <c:tickLblPos val="nextTo"/>
        <c:crossAx val="121698176"/>
        <c:crosses val="autoZero"/>
        <c:auto val="1"/>
        <c:lblAlgn val="ctr"/>
        <c:lblOffset val="100"/>
      </c:catAx>
      <c:valAx>
        <c:axId val="121698176"/>
        <c:scaling>
          <c:orientation val="minMax"/>
        </c:scaling>
        <c:delete val="1"/>
        <c:axPos val="l"/>
        <c:numFmt formatCode="General" sourceLinked="1"/>
        <c:tickLblPos val="none"/>
        <c:crossAx val="121696640"/>
        <c:crosses val="autoZero"/>
        <c:crossBetween val="between"/>
      </c:valAx>
      <c:spPr>
        <a:noFill/>
        <a:ln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1.391294609981048E-2"/>
          <c:y val="4.9382370415994033E-2"/>
          <c:w val="0.7360544929808408"/>
          <c:h val="0.7486355689937828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 организаций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2016 (отчет)</c:v>
                </c:pt>
                <c:pt idx="1">
                  <c:v>2017 год*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6206.7</c:v>
                </c:pt>
                <c:pt idx="1">
                  <c:v>7915.2</c:v>
                </c:pt>
                <c:pt idx="2">
                  <c:v>7069.5</c:v>
                </c:pt>
                <c:pt idx="3">
                  <c:v>7797.2</c:v>
                </c:pt>
                <c:pt idx="4">
                  <c:v>8860.2000000000007</c:v>
                </c:pt>
              </c:numCache>
            </c:numRef>
          </c:val>
        </c:ser>
        <c:gapWidth val="55"/>
        <c:overlap val="100"/>
        <c:axId val="121721600"/>
        <c:axId val="121723136"/>
      </c:barChart>
      <c:catAx>
        <c:axId val="121721600"/>
        <c:scaling>
          <c:orientation val="minMax"/>
        </c:scaling>
        <c:axPos val="b"/>
        <c:majorTickMark val="none"/>
        <c:tickLblPos val="nextTo"/>
        <c:crossAx val="121723136"/>
        <c:crosses val="autoZero"/>
        <c:auto val="1"/>
        <c:lblAlgn val="ctr"/>
        <c:lblOffset val="100"/>
      </c:catAx>
      <c:valAx>
        <c:axId val="1217231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2172160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0.12000000000000002</c:v>
                </c:pt>
                <c:pt idx="1">
                  <c:v>0.88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0.13</c:v>
                </c:pt>
                <c:pt idx="1">
                  <c:v>0.87000000000000344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0.77000000000000179</c:v>
                </c:pt>
                <c:pt idx="1">
                  <c:v>0.23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0.12000000000000002</c:v>
                </c:pt>
                <c:pt idx="1">
                  <c:v>0.78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/>
              <a:t>год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-0.11851905026830102"/>
                  <c:y val="-2.2222066687197291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12199,1 тыс. рублей</c:v>
                </c:pt>
                <c:pt idx="1">
                  <c:v>Штрафы, санкции, возмещение ущерба 73,6 тыс. рублей</c:v>
                </c:pt>
                <c:pt idx="2">
                  <c:v>Платежи при пользовании природными ресурсами 278 тыс. рублей</c:v>
                </c:pt>
                <c:pt idx="3">
                  <c:v>Доходы от использования имущества 2298,2 тыс. рублей</c:v>
                </c:pt>
                <c:pt idx="4">
                  <c:v>Доходы от продажи материальных и нематериальных активов 433,6 тыс. рублей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 formatCode="0%">
                  <c:v>0.8</c:v>
                </c:pt>
                <c:pt idx="1">
                  <c:v>5.0000000000000114E-3</c:v>
                </c:pt>
                <c:pt idx="2" formatCode="0%">
                  <c:v>1.0000000000000005E-2</c:v>
                </c:pt>
                <c:pt idx="3" formatCode="0%">
                  <c:v>0.15000000000000024</c:v>
                </c:pt>
                <c:pt idx="4" formatCode="0%">
                  <c:v>3.0000000000000002E-2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7570778157283231"/>
          <c:w val="0.87095123130036256"/>
          <c:h val="0.41095897841485318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-0.11851905026830102"/>
                  <c:y val="-2.2222066687197291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12711,47 тыс. рублей</c:v>
                </c:pt>
                <c:pt idx="1">
                  <c:v>Штрафы, санкции, возмещение ущерба 76,69 тыс. рублей</c:v>
                </c:pt>
                <c:pt idx="2">
                  <c:v>Платежи при пользовании природными ресурсами 278 тыс. рублей</c:v>
                </c:pt>
                <c:pt idx="3">
                  <c:v>Доходы от использования имущества 2300,05 тыс. рублей</c:v>
                </c:pt>
                <c:pt idx="4">
                  <c:v>Доходы от продажи материальных и нематериальных активов 203,6 тыс. рублей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0.82000000000000062</c:v>
                </c:pt>
                <c:pt idx="1">
                  <c:v>1.0000000000000005E-2</c:v>
                </c:pt>
                <c:pt idx="2">
                  <c:v>1.0000000000000005E-2</c:v>
                </c:pt>
                <c:pt idx="3">
                  <c:v>0.15000000000000024</c:v>
                </c:pt>
                <c:pt idx="4">
                  <c:v>1.0000000000000005E-2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5428876449784359"/>
          <c:w val="0.87095123130036289"/>
          <c:h val="0.43237785719466293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-0.11851905026830102"/>
                  <c:y val="-2.2222066687197291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оказания платных услуг и компенсации затрат государства 13232,63 тыс. рублей</c:v>
                </c:pt>
                <c:pt idx="1">
                  <c:v>Штрафы, санкции, возмещение ущерба 79,84 тыс. рублей</c:v>
                </c:pt>
                <c:pt idx="2">
                  <c:v>Платежи при пользовании природными ресурсами 278 тыс. Рублей</c:v>
                </c:pt>
                <c:pt idx="3">
                  <c:v>Доходы от использования имущества 2304,12 тыс. рублей</c:v>
                </c:pt>
                <c:pt idx="4">
                  <c:v>Доходы от продажи материальных и нематериальных активов 203,6 тыс. рублей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0.82000000000000062</c:v>
                </c:pt>
                <c:pt idx="1">
                  <c:v>1.0000000000000005E-2</c:v>
                </c:pt>
                <c:pt idx="2">
                  <c:v>2.0000000000000011E-2</c:v>
                </c:pt>
                <c:pt idx="3">
                  <c:v>0.14000000000000001</c:v>
                </c:pt>
                <c:pt idx="4">
                  <c:v>1.0000000000000005E-2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5428876449784359"/>
          <c:w val="0.87095123130036289"/>
          <c:h val="0.43237785719466293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/>
              <a:t>год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21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2.469032112452571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54534 тыс. рублей</c:v>
                </c:pt>
                <c:pt idx="1">
                  <c:v>Субвенции 125301,62 тыс. рублей</c:v>
                </c:pt>
                <c:pt idx="2">
                  <c:v>Субсидии 84031,0 тыс. рублей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0.21000000000000013</c:v>
                </c:pt>
                <c:pt idx="1">
                  <c:v>0.47000000000000008</c:v>
                </c:pt>
                <c:pt idx="2">
                  <c:v>0.32000000000000034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7570778157283231"/>
          <c:w val="0.87095123130036278"/>
          <c:h val="0.41095897841485329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7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469032112452571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41926 тыс. рублей</c:v>
                </c:pt>
                <c:pt idx="1">
                  <c:v>Субвенции 122759,34 тыс. рублей</c:v>
                </c:pt>
                <c:pt idx="2">
                  <c:v>Субсидии 83252,6 тыс. рублей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0.17</c:v>
                </c:pt>
                <c:pt idx="1">
                  <c:v>0.49000000000000027</c:v>
                </c:pt>
                <c:pt idx="2">
                  <c:v>0.34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7570778157283231"/>
          <c:w val="0.870951231300363"/>
          <c:h val="0.41095897841485357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1358302973744445"/>
          <c:y val="1.9752948166397589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18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2.469032112452571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44265 тыс. рублей</c:v>
                </c:pt>
                <c:pt idx="1">
                  <c:v>Субвенции 124696,78 тыс. рублей</c:v>
                </c:pt>
                <c:pt idx="2">
                  <c:v>Субсидии 81459,6 тыс. рублей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0.15000000000000022</c:v>
                </c:pt>
                <c:pt idx="1">
                  <c:v>0.49000000000000032</c:v>
                </c:pt>
                <c:pt idx="2">
                  <c:v>0.36000000000000032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7570778157283231"/>
          <c:w val="0.870951231300363"/>
          <c:h val="0.41095897841485357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6975308641975446E-2"/>
          <c:y val="5.7144965612843074E-2"/>
          <c:w val="0.95111499951394951"/>
          <c:h val="0.741800584759530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1.5432098765432217E-3"/>
                  <c:y val="-0.37039631123807576"/>
                </c:manualLayout>
              </c:layout>
              <c:showVal val="1"/>
            </c:dLbl>
            <c:dLbl>
              <c:idx val="1"/>
              <c:layout>
                <c:manualLayout>
                  <c:x val="3.0864197530864456E-3"/>
                  <c:y val="-0.32830582132466135"/>
                </c:manualLayout>
              </c:layout>
              <c:showVal val="1"/>
            </c:dLbl>
            <c:dLbl>
              <c:idx val="2"/>
              <c:layout>
                <c:manualLayout>
                  <c:x val="1.5432098765432217E-3"/>
                  <c:y val="-0.30024549471571021"/>
                </c:manualLayout>
              </c:layout>
              <c:showVal val="1"/>
            </c:dLbl>
            <c:dLbl>
              <c:idx val="3"/>
              <c:layout>
                <c:manualLayout>
                  <c:x val="3.0864197530864456E-3"/>
                  <c:y val="-0.1739740249754583"/>
                </c:manualLayout>
              </c:layout>
              <c:showVal val="1"/>
            </c:dLbl>
            <c:dLbl>
              <c:idx val="4"/>
              <c:layout>
                <c:manualLayout>
                  <c:x val="3.0864197530864456E-3"/>
                  <c:y val="-0.17116799231456378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2016 год (факт)</c:v>
                </c:pt>
                <c:pt idx="1">
                  <c:v>2017 год (оценка)</c:v>
                </c:pt>
                <c:pt idx="2">
                  <c:v>2018 год (прогноз)</c:v>
                </c:pt>
                <c:pt idx="3">
                  <c:v>2019 год (прогноз)</c:v>
                </c:pt>
                <c:pt idx="4">
                  <c:v>2020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319659.39</c:v>
                </c:pt>
                <c:pt idx="1">
                  <c:v>357021.69</c:v>
                </c:pt>
                <c:pt idx="2">
                  <c:v>329604.67</c:v>
                </c:pt>
                <c:pt idx="3">
                  <c:v>313413.82</c:v>
                </c:pt>
                <c:pt idx="4">
                  <c:v>318264.0300000002</c:v>
                </c:pt>
              </c:numCache>
            </c:numRef>
          </c:val>
        </c:ser>
        <c:overlap val="100"/>
        <c:axId val="128837888"/>
        <c:axId val="134217728"/>
      </c:barChart>
      <c:catAx>
        <c:axId val="1288378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34217728"/>
        <c:crosses val="autoZero"/>
        <c:auto val="1"/>
        <c:lblAlgn val="ctr"/>
        <c:lblOffset val="100"/>
      </c:catAx>
      <c:valAx>
        <c:axId val="134217728"/>
        <c:scaling>
          <c:orientation val="minMax"/>
        </c:scaling>
        <c:delete val="1"/>
        <c:axPos val="l"/>
        <c:numFmt formatCode="General" sourceLinked="1"/>
        <c:tickLblPos val="none"/>
        <c:crossAx val="1288378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3888888888889018E-2"/>
          <c:y val="0"/>
          <c:w val="0.61882716049383135"/>
          <c:h val="0.8649704239040483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2016 год (отчет)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53969.56</c:v>
                </c:pt>
                <c:pt idx="1">
                  <c:v>41335.550000000003</c:v>
                </c:pt>
                <c:pt idx="2">
                  <c:v>45710.659999999996</c:v>
                </c:pt>
                <c:pt idx="3">
                  <c:v>45220.259999999995</c:v>
                </c:pt>
                <c:pt idx="4">
                  <c:v>45362.259999999995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Обслуживание государственного долга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2016 год (отчет)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124.26</c:v>
                </c:pt>
                <c:pt idx="1">
                  <c:v>246</c:v>
                </c:pt>
                <c:pt idx="2">
                  <c:v>600</c:v>
                </c:pt>
                <c:pt idx="3">
                  <c:v>600</c:v>
                </c:pt>
                <c:pt idx="4">
                  <c:v>700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2016 год (отчет)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Лист1!$D$3:$D$6</c:f>
              <c:numCache>
                <c:formatCode>General</c:formatCode>
                <c:ptCount val="4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2016 год (отчет)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20131.649999999991</c:v>
                </c:pt>
                <c:pt idx="1">
                  <c:v>35303</c:v>
                </c:pt>
                <c:pt idx="2">
                  <c:v>24328.9</c:v>
                </c:pt>
                <c:pt idx="3">
                  <c:v>23351.8</c:v>
                </c:pt>
                <c:pt idx="4">
                  <c:v>25240.9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dLbls>
            <c:dLbl>
              <c:idx val="0"/>
              <c:layout>
                <c:manualLayout>
                  <c:x val="1.5432098765432109E-3"/>
                  <c:y val="-1.704714330914006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9.7412247480801236E-3"/>
                </c:manualLayout>
              </c:layout>
              <c:showVal val="1"/>
            </c:dLbl>
            <c:dLbl>
              <c:idx val="2"/>
              <c:layout>
                <c:manualLayout>
                  <c:x val="1.5432098765432109E-3"/>
                  <c:y val="-9.7412247480800334E-3"/>
                </c:manualLayout>
              </c:layout>
              <c:showVal val="1"/>
            </c:dLbl>
            <c:dLbl>
              <c:idx val="3"/>
              <c:layout>
                <c:manualLayout>
                  <c:x val="-5.6583708480088995E-17"/>
                  <c:y val="-1.217653093510004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9.741224748080123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2016 год (отчет)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5764.22</c:v>
                </c:pt>
                <c:pt idx="1">
                  <c:v>6917.25</c:v>
                </c:pt>
                <c:pt idx="2">
                  <c:v>7584.5</c:v>
                </c:pt>
                <c:pt idx="3">
                  <c:v>7311.3</c:v>
                </c:pt>
                <c:pt idx="4">
                  <c:v>7339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2016 год (отчет)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154048.18</c:v>
                </c:pt>
                <c:pt idx="1">
                  <c:v>162526.3599999999</c:v>
                </c:pt>
                <c:pt idx="2">
                  <c:v>159192.79</c:v>
                </c:pt>
                <c:pt idx="3">
                  <c:v>147590.62</c:v>
                </c:pt>
                <c:pt idx="4">
                  <c:v>147950.19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2016 год (отчет)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  <c:pt idx="0">
                  <c:v>614.49</c:v>
                </c:pt>
                <c:pt idx="1">
                  <c:v>4945.8500000000004</c:v>
                </c:pt>
                <c:pt idx="2">
                  <c:v>237</c:v>
                </c:pt>
                <c:pt idx="3">
                  <c:v>157</c:v>
                </c:pt>
                <c:pt idx="4">
                  <c:v>157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2016 год (отчет)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Лист1!$I$2:$I$6</c:f>
              <c:numCache>
                <c:formatCode>General</c:formatCode>
                <c:ptCount val="5"/>
                <c:pt idx="0">
                  <c:v>50428.219999999994</c:v>
                </c:pt>
                <c:pt idx="1">
                  <c:v>72117.19</c:v>
                </c:pt>
                <c:pt idx="2">
                  <c:v>57396.52</c:v>
                </c:pt>
                <c:pt idx="3">
                  <c:v>52808.840000000011</c:v>
                </c:pt>
                <c:pt idx="4">
                  <c:v>52485.68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2016 год (отчет)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Лист1!$J$2:$J$6</c:f>
              <c:numCache>
                <c:formatCode>General</c:formatCode>
                <c:ptCount val="5"/>
                <c:pt idx="0">
                  <c:v>764.93999999999971</c:v>
                </c:pt>
                <c:pt idx="1">
                  <c:v>782</c:v>
                </c:pt>
                <c:pt idx="2">
                  <c:v>779.5</c:v>
                </c:pt>
                <c:pt idx="3">
                  <c:v>779.5</c:v>
                </c:pt>
                <c:pt idx="4">
                  <c:v>779.5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2016 год (отчет)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Лист1!$K$2:$K$6</c:f>
              <c:numCache>
                <c:formatCode>General</c:formatCode>
                <c:ptCount val="5"/>
                <c:pt idx="0">
                  <c:v>1221.3</c:v>
                </c:pt>
                <c:pt idx="1">
                  <c:v>1255.5999999999999</c:v>
                </c:pt>
                <c:pt idx="2">
                  <c:v>1345.9</c:v>
                </c:pt>
                <c:pt idx="3">
                  <c:v>1358.8</c:v>
                </c:pt>
                <c:pt idx="4">
                  <c:v>1410.4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2016 год (отчет)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Лист1!$L$2:$L$6</c:f>
              <c:numCache>
                <c:formatCode>General</c:formatCode>
                <c:ptCount val="5"/>
                <c:pt idx="0">
                  <c:v>32524.57</c:v>
                </c:pt>
                <c:pt idx="1">
                  <c:v>32122.89</c:v>
                </c:pt>
                <c:pt idx="2">
                  <c:v>32358.9</c:v>
                </c:pt>
                <c:pt idx="3">
                  <c:v>34165.699999999997</c:v>
                </c:pt>
                <c:pt idx="4">
                  <c:v>36769.1</c:v>
                </c:pt>
              </c:numCache>
            </c:numRef>
          </c:val>
        </c:ser>
        <c:overlap val="100"/>
        <c:axId val="134305664"/>
        <c:axId val="134307200"/>
      </c:barChart>
      <c:catAx>
        <c:axId val="1343056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34307200"/>
        <c:crosses val="autoZero"/>
        <c:auto val="1"/>
        <c:lblAlgn val="ctr"/>
        <c:lblOffset val="100"/>
      </c:catAx>
      <c:valAx>
        <c:axId val="134307200"/>
        <c:scaling>
          <c:orientation val="minMax"/>
        </c:scaling>
        <c:delete val="1"/>
        <c:axPos val="l"/>
        <c:numFmt formatCode="General" sourceLinked="1"/>
        <c:tickLblPos val="none"/>
        <c:crossAx val="134305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27777777777819"/>
          <c:y val="9.307411483478762E-3"/>
          <c:w val="0.33796296296296885"/>
          <c:h val="0.9906925885165212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836"/>
          <c:y val="4.2666821954488142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образования в Котельничском районе 154774,7 тыс. рублей</c:v>
                </c:pt>
                <c:pt idx="1">
                  <c:v>Развитие культуры в Котельничском районе 8339,13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30 тыс. рублей</c:v>
                </c:pt>
                <c:pt idx="3">
                  <c:v>Развитие физической культуры и спорта 11832,06 тыс. рублей</c:v>
                </c:pt>
                <c:pt idx="4">
                  <c:v>Развитие архивного дела 237,11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154774.70000000001</c:v>
                </c:pt>
                <c:pt idx="1">
                  <c:v>8339.1299999999865</c:v>
                </c:pt>
                <c:pt idx="2">
                  <c:v>30</c:v>
                </c:pt>
                <c:pt idx="3">
                  <c:v>11832.06</c:v>
                </c:pt>
                <c:pt idx="4">
                  <c:v>237.10999999999999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841"/>
          <c:y val="0.19526008064012287"/>
          <c:w val="0.58781556819286007"/>
          <c:h val="0.80473991935988498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0.75900000000000178</c:v>
                </c:pt>
                <c:pt idx="1">
                  <c:v>0.24100000000000021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847"/>
          <c:y val="4.266682195448817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1751,14 тыс. рублей</c:v>
                </c:pt>
                <c:pt idx="1">
                  <c:v>Развитие муниципального управления 29631,59 тыс. рублей</c:v>
                </c:pt>
                <c:pt idx="2">
                  <c:v>Управление муниципальными финансами и регулирование межбюджетных отношений 56354,26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1751.1399999999999</c:v>
                </c:pt>
                <c:pt idx="1">
                  <c:v>29631.59</c:v>
                </c:pt>
                <c:pt idx="2">
                  <c:v>56354.259999999995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767"/>
          <c:y val="0.19526008064012296"/>
          <c:w val="0.5831859385632352"/>
          <c:h val="0.56770439635302028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858"/>
          <c:y val="4.2666821954488211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614,49 тыс. рублей</c:v>
                </c:pt>
                <c:pt idx="1">
                  <c:v>Развитие транспортной инфраструктуры 23592,79 тыс . Рублей</c:v>
                </c:pt>
                <c:pt idx="2">
                  <c:v>Поддержка и развитие малого и среднего предпринимательства 11,34 тыс. рублей</c:v>
                </c:pt>
                <c:pt idx="3">
                  <c:v>Развитие агропромышленного комплекса 29144,01 тыс. рублей</c:v>
                </c:pt>
                <c:pt idx="4">
                  <c:v>Развитие строительства и архитектуры 4,81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614.49</c:v>
                </c:pt>
                <c:pt idx="1">
                  <c:v>23592.79</c:v>
                </c:pt>
                <c:pt idx="2">
                  <c:v>11.34</c:v>
                </c:pt>
                <c:pt idx="3">
                  <c:v>29144.01</c:v>
                </c:pt>
                <c:pt idx="4">
                  <c:v>4.8099999999999996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767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858"/>
          <c:y val="4.2666821954488211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119,97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119.97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778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842"/>
          <c:y val="4.2666821954488163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образования в Котельничском районе 157375 тыс. рублей</c:v>
                </c:pt>
                <c:pt idx="1">
                  <c:v>Развитие культуры в Котельничском районе 8496,7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44 тыс. рублей</c:v>
                </c:pt>
                <c:pt idx="3">
                  <c:v>Развитие физической культуры и спорта 12433,2 тыс. рублей</c:v>
                </c:pt>
                <c:pt idx="4">
                  <c:v>Развитие архивного дела 297,7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157375</c:v>
                </c:pt>
                <c:pt idx="1">
                  <c:v>8496.7000000000007</c:v>
                </c:pt>
                <c:pt idx="2">
                  <c:v>44</c:v>
                </c:pt>
                <c:pt idx="3">
                  <c:v>12433.2</c:v>
                </c:pt>
                <c:pt idx="4">
                  <c:v>297.7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846"/>
          <c:y val="0.19526008064012293"/>
          <c:w val="0.58781556819285996"/>
          <c:h val="0.8047399193598852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853"/>
          <c:y val="4.2666821954488197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1708,5 тыс. рублей</c:v>
                </c:pt>
                <c:pt idx="1">
                  <c:v>Развитие муниципального управления 46221,02 тыс. рублей</c:v>
                </c:pt>
                <c:pt idx="2">
                  <c:v>Управление муниципальными финансами и регулирование межбюджетных отношений 40169,9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1708.5</c:v>
                </c:pt>
                <c:pt idx="1">
                  <c:v>46221.02</c:v>
                </c:pt>
                <c:pt idx="2">
                  <c:v>40169.9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772"/>
          <c:y val="0.19526008064012298"/>
          <c:w val="0.5831859385632352"/>
          <c:h val="0.5677043963530205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864"/>
          <c:y val="4.266682195448823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620,4 тыс. рублей</c:v>
                </c:pt>
                <c:pt idx="1">
                  <c:v>Развитие транспортной инфраструктуры 33393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12677,5 тыс. рублей</c:v>
                </c:pt>
                <c:pt idx="4">
                  <c:v>Развитие строительства и архитектуры 4,8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620.4</c:v>
                </c:pt>
                <c:pt idx="1">
                  <c:v>33393</c:v>
                </c:pt>
                <c:pt idx="2">
                  <c:v>13</c:v>
                </c:pt>
                <c:pt idx="3">
                  <c:v>12677.5</c:v>
                </c:pt>
                <c:pt idx="4">
                  <c:v>4.8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772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864"/>
          <c:y val="4.266682195448823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120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784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847"/>
          <c:y val="4.2666821954488177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159599,31 тыс. рублей</c:v>
                </c:pt>
                <c:pt idx="1">
                  <c:v>Развитие культуры в Котельничском районе 10427,1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58 тыс. рублей</c:v>
                </c:pt>
                <c:pt idx="3">
                  <c:v>Развитие физической культуры и спорта 12032,28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159599.31</c:v>
                </c:pt>
                <c:pt idx="1">
                  <c:v>10427.1</c:v>
                </c:pt>
                <c:pt idx="2">
                  <c:v>58</c:v>
                </c:pt>
                <c:pt idx="3">
                  <c:v>12032.28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852"/>
          <c:y val="0.19526008064012296"/>
          <c:w val="0.58781556819285985"/>
          <c:h val="0.80473991935988543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858"/>
          <c:y val="4.2666821954488211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1657,3 тыс. рублей</c:v>
                </c:pt>
                <c:pt idx="1">
                  <c:v>Развитие муниципального управления 34398,9 тыс. рублей</c:v>
                </c:pt>
                <c:pt idx="2">
                  <c:v>Управление муниципальными финансами и регулирование межбюджетных отношений 49929,56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1657.3</c:v>
                </c:pt>
                <c:pt idx="1">
                  <c:v>34398.9</c:v>
                </c:pt>
                <c:pt idx="2">
                  <c:v>49929.56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778"/>
          <c:y val="0.19526008064012301"/>
          <c:w val="0.5831859385632352"/>
          <c:h val="0.56770439635302072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869"/>
          <c:y val="4.2666821954488253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237 тыс. рублей</c:v>
                </c:pt>
                <c:pt idx="1">
                  <c:v>Развитие транспортной инфраструктуры 35543,7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22751,02 тыс. рублей</c:v>
                </c:pt>
                <c:pt idx="4">
                  <c:v>Развитие строительства и архитектуры 473,8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237</c:v>
                </c:pt>
                <c:pt idx="1">
                  <c:v>35543.699999999997</c:v>
                </c:pt>
                <c:pt idx="2">
                  <c:v>13</c:v>
                </c:pt>
                <c:pt idx="3">
                  <c:v>22751.02</c:v>
                </c:pt>
                <c:pt idx="4">
                  <c:v>473.8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778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0.76000000000000401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  <c:spPr>
        <a:ln>
          <a:noFill/>
        </a:ln>
      </c:spPr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869"/>
          <c:y val="4.2666821954488253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120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789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853"/>
          <c:y val="4.2666821954488197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148391,74 тыс. рублей</c:v>
                </c:pt>
                <c:pt idx="1">
                  <c:v>Развитие культуры в Котельничском районе 10161,4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48 тыс. рублей</c:v>
                </c:pt>
                <c:pt idx="3">
                  <c:v>Развитие физической культуры и спорта 12077,18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148391.74000000011</c:v>
                </c:pt>
                <c:pt idx="1">
                  <c:v>10161.4</c:v>
                </c:pt>
                <c:pt idx="2">
                  <c:v>48</c:v>
                </c:pt>
                <c:pt idx="3">
                  <c:v>12077.18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857"/>
          <c:y val="0.19526008064012298"/>
          <c:w val="0.58781556819285963"/>
          <c:h val="0.80473991935988565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864"/>
          <c:y val="4.266682195448823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1657,3 тыс. рублей</c:v>
                </c:pt>
                <c:pt idx="1">
                  <c:v>Развитие муниципального управления 31391,6 тыс. рублей</c:v>
                </c:pt>
                <c:pt idx="2">
                  <c:v>Управление муниципальными финансами и регулирование межбюджетных отношений 52852,06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1657.3</c:v>
                </c:pt>
                <c:pt idx="1">
                  <c:v>31391.599999999959</c:v>
                </c:pt>
                <c:pt idx="2">
                  <c:v>52852.06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784"/>
          <c:y val="0.19526008064012304"/>
          <c:w val="0.5831859385632352"/>
          <c:h val="0.56770439635302083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875"/>
          <c:y val="4.2666821954488274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157 тыс. рублей</c:v>
                </c:pt>
                <c:pt idx="1">
                  <c:v>Развитие транспортной инфраструктуры 33309,5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20866,54 тыс. рублей</c:v>
                </c:pt>
                <c:pt idx="4">
                  <c:v>Развитие строительства и архитектуры 4,8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157</c:v>
                </c:pt>
                <c:pt idx="1">
                  <c:v>33309.5</c:v>
                </c:pt>
                <c:pt idx="2">
                  <c:v>13</c:v>
                </c:pt>
                <c:pt idx="3">
                  <c:v>20866.54</c:v>
                </c:pt>
                <c:pt idx="4">
                  <c:v>4.8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784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875"/>
          <c:y val="4.2666821954488274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120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795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3858"/>
          <c:y val="4.2666821954488211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148953,35 тыс. рублей</c:v>
                </c:pt>
                <c:pt idx="1">
                  <c:v>Развитие культуры в Котельничском районе 10198,8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48 тыс. рублей</c:v>
                </c:pt>
                <c:pt idx="3">
                  <c:v>Развитие физической культуры и спорта 12304,44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148953.34999999998</c:v>
                </c:pt>
                <c:pt idx="1">
                  <c:v>10198.799999999987</c:v>
                </c:pt>
                <c:pt idx="2">
                  <c:v>48</c:v>
                </c:pt>
                <c:pt idx="3">
                  <c:v>12304.44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7863"/>
          <c:y val="0.19526008064012301"/>
          <c:w val="0.58781556819285941"/>
          <c:h val="0.80473991935988576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3869"/>
          <c:y val="4.2666821954488253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1657,3 тыс. рублей</c:v>
                </c:pt>
                <c:pt idx="1">
                  <c:v>Развитие муниципального управления 32545,1 тыс. рублей</c:v>
                </c:pt>
                <c:pt idx="2">
                  <c:v>Управление муниципальными финансами и регулирование межбюджетных отношений 56045,66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1657.3</c:v>
                </c:pt>
                <c:pt idx="1">
                  <c:v>32545.1</c:v>
                </c:pt>
                <c:pt idx="2">
                  <c:v>56045.66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789"/>
          <c:y val="0.19526008064012307"/>
          <c:w val="0.5831859385632352"/>
          <c:h val="0.56770439635302095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388"/>
          <c:y val="4.2666821954488295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157 тыс. рублей</c:v>
                </c:pt>
                <c:pt idx="1">
                  <c:v>Развитие транспортной инфраструктуры 33216,9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20635,98 тыс. рублей</c:v>
                </c:pt>
                <c:pt idx="4">
                  <c:v>Развитие строительства и архитектуры 4,8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157</c:v>
                </c:pt>
                <c:pt idx="1">
                  <c:v>33216.9</c:v>
                </c:pt>
                <c:pt idx="2">
                  <c:v>13</c:v>
                </c:pt>
                <c:pt idx="3">
                  <c:v>20635.980000000021</c:v>
                </c:pt>
                <c:pt idx="4">
                  <c:v>4.8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789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388"/>
          <c:y val="4.2666821954488295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120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8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6073891579644841E-2"/>
          <c:y val="2.3560745403293518E-2"/>
          <c:w val="0.94785221684071053"/>
          <c:h val="0.5191073091604919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Руководство и управление в сфере установленных функций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27782.3</c:v>
                </c:pt>
                <c:pt idx="1">
                  <c:v>26897.1</c:v>
                </c:pt>
                <c:pt idx="2">
                  <c:v>26499.200000000001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Резервные фонды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150</c:v>
                </c:pt>
                <c:pt idx="1">
                  <c:v>150</c:v>
                </c:pt>
                <c:pt idx="2">
                  <c:v>150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4417</c:v>
                </c:pt>
                <c:pt idx="1">
                  <c:v>7118</c:v>
                </c:pt>
                <c:pt idx="2">
                  <c:v>10118.9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Судебная система</c:v>
                </c:pt>
              </c:strCache>
            </c:strRef>
          </c:tx>
          <c:dLbls>
            <c:dLbl>
              <c:idx val="0"/>
              <c:layout>
                <c:manualLayout>
                  <c:x val="-7.1110613399031361E-3"/>
                  <c:y val="-1.6653078902018677E-2"/>
                </c:manualLayout>
              </c:layout>
              <c:showVal val="1"/>
            </c:dLbl>
            <c:dLbl>
              <c:idx val="1"/>
              <c:layout>
                <c:manualLayout>
                  <c:x val="-4.7407075599354221E-3"/>
                  <c:y val="-3.400201775775239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1.777765334975784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9.6</c:v>
                </c:pt>
                <c:pt idx="1">
                  <c:v>0.60000000000000064</c:v>
                </c:pt>
                <c:pt idx="2">
                  <c:v>1</c:v>
                </c:pt>
              </c:numCache>
            </c:numRef>
          </c:val>
        </c:ser>
        <c:overlap val="100"/>
        <c:axId val="137290880"/>
        <c:axId val="137292416"/>
      </c:barChart>
      <c:catAx>
        <c:axId val="137290880"/>
        <c:scaling>
          <c:orientation val="minMax"/>
        </c:scaling>
        <c:axPos val="b"/>
        <c:tickLblPos val="nextTo"/>
        <c:crossAx val="137292416"/>
        <c:crosses val="autoZero"/>
        <c:auto val="1"/>
        <c:lblAlgn val="ctr"/>
        <c:lblOffset val="100"/>
      </c:catAx>
      <c:valAx>
        <c:axId val="137292416"/>
        <c:scaling>
          <c:orientation val="minMax"/>
        </c:scaling>
        <c:delete val="1"/>
        <c:axPos val="l"/>
        <c:numFmt formatCode="General" sourceLinked="1"/>
        <c:tickLblPos val="none"/>
        <c:crossAx val="137290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822839385201162E-2"/>
          <c:y val="0.67517287718021346"/>
          <c:w val="0.85635432122959765"/>
          <c:h val="0.32482712281978876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0.76000000000000401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Управление муниципальными финансами и регулирование межбюджетных отношений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0.63000000000000123</c:v>
                </c:pt>
                <c:pt idx="1">
                  <c:v>0.64000000000000123</c:v>
                </c:pt>
                <c:pt idx="2">
                  <c:v>0.64000000000000123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муниципального управления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0.37000000000000038</c:v>
                </c:pt>
                <c:pt idx="1">
                  <c:v>0.36000000000000032</c:v>
                </c:pt>
                <c:pt idx="2">
                  <c:v>0.36000000000000032</c:v>
                </c:pt>
              </c:numCache>
            </c:numRef>
          </c:val>
        </c:ser>
        <c:overlap val="100"/>
        <c:axId val="137220096"/>
        <c:axId val="137221632"/>
      </c:barChart>
      <c:catAx>
        <c:axId val="137220096"/>
        <c:scaling>
          <c:orientation val="minMax"/>
        </c:scaling>
        <c:axPos val="b"/>
        <c:tickLblPos val="nextTo"/>
        <c:crossAx val="137221632"/>
        <c:crosses val="autoZero"/>
        <c:auto val="1"/>
        <c:lblAlgn val="ctr"/>
        <c:lblOffset val="100"/>
      </c:catAx>
      <c:valAx>
        <c:axId val="137221632"/>
        <c:scaling>
          <c:orientation val="minMax"/>
        </c:scaling>
        <c:delete val="1"/>
        <c:axPos val="l"/>
        <c:numFmt formatCode="0%" sourceLinked="1"/>
        <c:tickLblPos val="none"/>
        <c:crossAx val="1372200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0.26</c:v>
                </c:pt>
                <c:pt idx="1">
                  <c:v>0.74000000000000354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0.76000000000000401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1.0000000000000005E-2</c:v>
                </c:pt>
                <c:pt idx="1">
                  <c:v>0.99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1.0000000000000005E-2</c:v>
                </c:pt>
                <c:pt idx="1">
                  <c:v>0.99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4.0143088209130588E-2"/>
                  <c:y val="-6.8375589806760903E-3"/>
                </c:manualLayout>
              </c:layout>
              <c:showVal val="1"/>
            </c:dLbl>
            <c:dLbl>
              <c:idx val="1"/>
              <c:layout>
                <c:manualLayout>
                  <c:x val="-1.1469453774037432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8673634435093291E-2"/>
                  <c:y val="-3.418779490338044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Оказание содействия достижения целевых показателей реализации региональных программ развития агропромышленного комплекса</c:v>
                </c:pt>
                <c:pt idx="1">
                  <c:v>Возмещение части процентной ставки по инвестиционным кредитам (займам) в агропромышленном комплексе</c:v>
                </c:pt>
                <c:pt idx="2">
                  <c:v>Прочие мероприятия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</c:v>
                </c:pt>
                <c:pt idx="1">
                  <c:v>0.89</c:v>
                </c:pt>
                <c:pt idx="2">
                  <c:v>1.0000000000000005E-2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8.6020903305280172E-2"/>
                  <c:y val="2.735023592270441E-2"/>
                </c:manualLayout>
              </c:layout>
              <c:showVal val="1"/>
            </c:dLbl>
            <c:dLbl>
              <c:idx val="2"/>
              <c:layout>
                <c:manualLayout>
                  <c:x val="-9.749035707931715E-2"/>
                  <c:y val="2.73502359227044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Развитие агропромышленного комплекса</c:v>
                </c:pt>
                <c:pt idx="1">
                  <c:v>Оказание содействия достижения целевых показателей реализации решаемых программ развития агропромышленного комплекса</c:v>
                </c:pt>
                <c:pt idx="2">
                  <c:v>Прочие мероприятия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0.0%">
                  <c:v>5.0000000000000088E-3</c:v>
                </c:pt>
                <c:pt idx="1">
                  <c:v>0.99</c:v>
                </c:pt>
                <c:pt idx="2" formatCode="0.0%">
                  <c:v>5.0000000000000088E-3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0895935930005607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5.7347268870186624E-3"/>
                  <c:y val="-2.7350235922704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99</a:t>
                    </a:r>
                    <a:r>
                      <a:rPr lang="ru-RU" dirty="0" smtClean="0"/>
                      <a:t>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10895981085335445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Развитие агропромышленного комплекса</c:v>
                </c:pt>
                <c:pt idx="1">
                  <c:v>Оказание содействия достижения целевых показателей реализации решаемых программ развития агропромышленного комплекса</c:v>
                </c:pt>
                <c:pt idx="2">
                  <c:v>Прочие мероприятия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0.0%">
                  <c:v>2.0000000000000044E-3</c:v>
                </c:pt>
                <c:pt idx="1">
                  <c:v>0.99399999999999999</c:v>
                </c:pt>
                <c:pt idx="2" formatCode="0.0%">
                  <c:v>4.0000000000000088E-3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-4.0143088209130588E-2"/>
                  <c:y val="3.6781351758119897E-2"/>
                </c:manualLayout>
              </c:layout>
              <c:showVal val="1"/>
            </c:dLbl>
            <c:dLbl>
              <c:idx val="2"/>
              <c:layout>
                <c:manualLayout>
                  <c:x val="-0.10611592818135115"/>
                  <c:y val="-0.14113757673642274"/>
                </c:manualLayout>
              </c:layout>
              <c:showVal val="1"/>
            </c:dLbl>
            <c:dLbl>
              <c:idx val="3"/>
              <c:layout>
                <c:manualLayout>
                  <c:x val="5.0307101398099373E-2"/>
                  <c:y val="-0.13850061447061388"/>
                </c:manualLayout>
              </c:layout>
              <c:showVal val="1"/>
            </c:dLbl>
            <c:dLbl>
              <c:idx val="4"/>
              <c:layout>
                <c:manualLayout>
                  <c:x val="0.12192119672461313"/>
                  <c:y val="-2.1383384289825537E-4"/>
                </c:manualLayout>
              </c:layout>
              <c:showVal val="1"/>
            </c:dLbl>
            <c:dLbl>
              <c:idx val="5"/>
              <c:layout>
                <c:manualLayout>
                  <c:x val="0.18924553571831762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654E-2"/>
                  <c:y val="7.983291033169914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Содержание автомобильных дорог общего пользования муниципального значения
</c:v>
                </c:pt>
                <c:pt idx="1">
                  <c:v>Капитальный ремонт и ремонт автомобильных дорог общего пользования регионального или муниципального значения</c:v>
                </c:pt>
                <c:pt idx="2">
                  <c:v>Выполнение работ по строительному контролю
</c:v>
                </c:pt>
                <c:pt idx="3">
                  <c:v>Составление смет и проверка достоверности сметной документации</c:v>
                </c:pt>
                <c:pt idx="4">
                  <c:v>Межевание земель и определение границ полосы отвода автомобильных дорог</c:v>
                </c:pt>
                <c:pt idx="5">
                  <c:v>Иные мероприятия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0.93500000000000005</c:v>
                </c:pt>
                <c:pt idx="1">
                  <c:v>2.3E-2</c:v>
                </c:pt>
                <c:pt idx="2">
                  <c:v>2.0000000000000026E-3</c:v>
                </c:pt>
                <c:pt idx="3">
                  <c:v>3.0000000000000027E-3</c:v>
                </c:pt>
                <c:pt idx="4">
                  <c:v>9.0000000000000028E-3</c:v>
                </c:pt>
                <c:pt idx="5">
                  <c:v>2.8000000000000001E-2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9.1755630192298765E-2"/>
                  <c:y val="6.1302252930199507E-3"/>
                </c:manualLayout>
              </c:layout>
              <c:showVal val="1"/>
            </c:dLbl>
            <c:dLbl>
              <c:idx val="2"/>
              <c:layout>
                <c:manualLayout>
                  <c:x val="3.7252243994115412E-2"/>
                  <c:y val="-2.4663296169043641E-2"/>
                </c:manualLayout>
              </c:layout>
              <c:showVal val="1"/>
            </c:dLbl>
            <c:dLbl>
              <c:idx val="3"/>
              <c:layout>
                <c:manualLayout>
                  <c:x val="-7.5856890116311637E-2"/>
                  <c:y val="-8.332858683343454E-2"/>
                </c:manualLayout>
              </c:layout>
              <c:showVal val="1"/>
            </c:dLbl>
            <c:dLbl>
              <c:idx val="4"/>
              <c:layout>
                <c:manualLayout>
                  <c:x val="-2.7181702337872052E-2"/>
                  <c:y val="-0.13507879028933698"/>
                </c:manualLayout>
              </c:layout>
              <c:showVal val="1"/>
            </c:dLbl>
            <c:dLbl>
              <c:idx val="5"/>
              <c:layout>
                <c:manualLayout>
                  <c:x val="2.8673634435093291E-2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668E-2"/>
                  <c:y val="7.983291033169919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Нормативное содержание автомобильных дорог регионального значения</c:v>
                </c:pt>
                <c:pt idx="1">
                  <c:v>Капитальный ремонт автомобильных дорог регионального значения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0.96800000000000064</c:v>
                </c:pt>
                <c:pt idx="1">
                  <c:v>3.2000000000000042E-2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0.28000000000000008</c:v>
                </c:pt>
                <c:pt idx="1">
                  <c:v>0.72000000000000064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6.3081995757205231E-2"/>
                  <c:y val="6.1302252930199507E-3"/>
                </c:manualLayout>
              </c:layout>
              <c:showVal val="1"/>
            </c:dLbl>
            <c:dLbl>
              <c:idx val="2"/>
              <c:layout>
                <c:manualLayout>
                  <c:x val="3.7252243994115412E-2"/>
                  <c:y val="-2.4663296169043641E-2"/>
                </c:manualLayout>
              </c:layout>
              <c:showVal val="1"/>
            </c:dLbl>
            <c:dLbl>
              <c:idx val="3"/>
              <c:layout>
                <c:manualLayout>
                  <c:x val="-7.5856890116311637E-2"/>
                  <c:y val="-8.332858683343454E-2"/>
                </c:manualLayout>
              </c:layout>
              <c:showVal val="1"/>
            </c:dLbl>
            <c:dLbl>
              <c:idx val="4"/>
              <c:layout>
                <c:manualLayout>
                  <c:x val="-2.7181702337872052E-2"/>
                  <c:y val="-0.13507879028933698"/>
                </c:manualLayout>
              </c:layout>
              <c:showVal val="1"/>
            </c:dLbl>
            <c:dLbl>
              <c:idx val="5"/>
              <c:layout>
                <c:manualLayout>
                  <c:x val="2.8673634435093291E-2"/>
                  <c:y val="-0.13536406297816964"/>
                </c:manualLayout>
              </c:layout>
              <c:showVal val="1"/>
            </c:dLbl>
            <c:dLbl>
              <c:idx val="6"/>
              <c:layout>
                <c:manualLayout>
                  <c:x val="3.7392225516554668E-2"/>
                  <c:y val="7.983291033169919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Нормативное содержание автомобильных дорог регионального значения</c:v>
                </c:pt>
                <c:pt idx="1">
                  <c:v>Капитальный ремонт автомобильных дорог регионального значения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0.97000000000000064</c:v>
                </c:pt>
                <c:pt idx="1">
                  <c:v>3.0000000000000002E-2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хозяйство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0.42000000000000032</c:v>
                </c:pt>
                <c:pt idx="1">
                  <c:v>0.13</c:v>
                </c:pt>
                <c:pt idx="2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0.58000000000000007</c:v>
                </c:pt>
                <c:pt idx="1">
                  <c:v>0.87000000000000111</c:v>
                </c:pt>
                <c:pt idx="2">
                  <c:v>0.87000000000000111</c:v>
                </c:pt>
              </c:numCache>
            </c:numRef>
          </c:val>
        </c:ser>
        <c:overlap val="100"/>
        <c:axId val="137874432"/>
        <c:axId val="137880320"/>
      </c:barChart>
      <c:catAx>
        <c:axId val="137874432"/>
        <c:scaling>
          <c:orientation val="minMax"/>
        </c:scaling>
        <c:axPos val="b"/>
        <c:tickLblPos val="nextTo"/>
        <c:crossAx val="137880320"/>
        <c:crosses val="autoZero"/>
        <c:auto val="1"/>
        <c:lblAlgn val="ctr"/>
        <c:lblOffset val="100"/>
      </c:catAx>
      <c:valAx>
        <c:axId val="137880320"/>
        <c:scaling>
          <c:orientation val="minMax"/>
        </c:scaling>
        <c:delete val="1"/>
        <c:axPos val="l"/>
        <c:numFmt formatCode="0%" sourceLinked="1"/>
        <c:tickLblPos val="none"/>
        <c:crossAx val="13787443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641E-2"/>
          <c:y val="4.5132484825929818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23973.4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113170.27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15937.2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591.81999999999948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5520.1</c:v>
                </c:pt>
              </c:numCache>
            </c:numRef>
          </c:val>
        </c:ser>
        <c:axId val="138345856"/>
        <c:axId val="137958528"/>
      </c:barChart>
      <c:catAx>
        <c:axId val="138345856"/>
        <c:scaling>
          <c:orientation val="minMax"/>
        </c:scaling>
        <c:delete val="1"/>
        <c:axPos val="b"/>
        <c:tickLblPos val="none"/>
        <c:crossAx val="137958528"/>
        <c:crosses val="autoZero"/>
        <c:auto val="1"/>
        <c:lblAlgn val="ctr"/>
        <c:lblOffset val="100"/>
      </c:catAx>
      <c:valAx>
        <c:axId val="137958528"/>
        <c:scaling>
          <c:orientation val="minMax"/>
        </c:scaling>
        <c:delete val="1"/>
        <c:axPos val="l"/>
        <c:numFmt formatCode="General" sourceLinked="1"/>
        <c:tickLblPos val="none"/>
        <c:crossAx val="1383458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648E-2"/>
          <c:y val="4.5132484825929853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dLbl>
              <c:idx val="0"/>
              <c:layout>
                <c:manualLayout>
                  <c:x val="-1.0519384243287763E-2"/>
                  <c:y val="1.195384685616180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21227.41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104471.69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15986.6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584.81999999999948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5320.1</c:v>
                </c:pt>
              </c:numCache>
            </c:numRef>
          </c:val>
        </c:ser>
        <c:axId val="138016256"/>
        <c:axId val="138017792"/>
      </c:barChart>
      <c:catAx>
        <c:axId val="138016256"/>
        <c:scaling>
          <c:orientation val="minMax"/>
        </c:scaling>
        <c:delete val="1"/>
        <c:axPos val="b"/>
        <c:tickLblPos val="none"/>
        <c:crossAx val="138017792"/>
        <c:crosses val="autoZero"/>
        <c:auto val="1"/>
        <c:lblAlgn val="ctr"/>
        <c:lblOffset val="100"/>
      </c:catAx>
      <c:valAx>
        <c:axId val="138017792"/>
        <c:scaling>
          <c:orientation val="minMax"/>
        </c:scaling>
        <c:delete val="1"/>
        <c:axPos val="l"/>
        <c:numFmt formatCode="General" sourceLinked="1"/>
        <c:tickLblPos val="none"/>
        <c:crossAx val="1380162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648E-2"/>
          <c:y val="4.5132484825929853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dLbl>
              <c:idx val="0"/>
              <c:layout>
                <c:manualLayout>
                  <c:x val="-1.0519384243287763E-2"/>
                  <c:y val="5.9769234280809495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21076.62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104945.09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16221.56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586.81999999999948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5120.1000000000004</c:v>
                </c:pt>
              </c:numCache>
            </c:numRef>
          </c:val>
        </c:ser>
        <c:axId val="138407296"/>
        <c:axId val="138421376"/>
      </c:barChart>
      <c:catAx>
        <c:axId val="138407296"/>
        <c:scaling>
          <c:orientation val="minMax"/>
        </c:scaling>
        <c:delete val="1"/>
        <c:axPos val="b"/>
        <c:tickLblPos val="none"/>
        <c:crossAx val="138421376"/>
        <c:crosses val="autoZero"/>
        <c:auto val="1"/>
        <c:lblAlgn val="ctr"/>
        <c:lblOffset val="100"/>
      </c:catAx>
      <c:valAx>
        <c:axId val="138421376"/>
        <c:scaling>
          <c:orientation val="minMax"/>
        </c:scaling>
        <c:delete val="1"/>
        <c:axPos val="l"/>
        <c:numFmt formatCode="General" sourceLinked="1"/>
        <c:tickLblPos val="none"/>
        <c:crossAx val="1384072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644E-2"/>
          <c:y val="4.5132484825929839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2242.1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2608.6999999999998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2488.6999999999998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245</c:v>
                </c:pt>
              </c:numCache>
            </c:numRef>
          </c:val>
        </c:ser>
        <c:axId val="138615808"/>
        <c:axId val="138625792"/>
      </c:barChart>
      <c:catAx>
        <c:axId val="138615808"/>
        <c:scaling>
          <c:orientation val="minMax"/>
        </c:scaling>
        <c:delete val="1"/>
        <c:axPos val="b"/>
        <c:tickLblPos val="none"/>
        <c:crossAx val="138625792"/>
        <c:crosses val="autoZero"/>
        <c:auto val="1"/>
        <c:lblAlgn val="ctr"/>
        <c:lblOffset val="100"/>
      </c:catAx>
      <c:valAx>
        <c:axId val="138625792"/>
        <c:scaling>
          <c:orientation val="minMax"/>
        </c:scaling>
        <c:delete val="1"/>
        <c:axPos val="l"/>
        <c:numFmt formatCode="General" sourceLinked="1"/>
        <c:tickLblPos val="none"/>
        <c:crossAx val="1386158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2148.1999999999998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2542.3000000000002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2403.5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245</c:v>
                </c:pt>
              </c:numCache>
            </c:numRef>
          </c:val>
        </c:ser>
        <c:axId val="138665344"/>
        <c:axId val="138544256"/>
      </c:barChart>
      <c:catAx>
        <c:axId val="138665344"/>
        <c:scaling>
          <c:orientation val="minMax"/>
        </c:scaling>
        <c:delete val="1"/>
        <c:axPos val="b"/>
        <c:tickLblPos val="none"/>
        <c:crossAx val="138544256"/>
        <c:crosses val="autoZero"/>
        <c:auto val="1"/>
        <c:lblAlgn val="ctr"/>
        <c:lblOffset val="100"/>
      </c:catAx>
      <c:valAx>
        <c:axId val="138544256"/>
        <c:scaling>
          <c:orientation val="minMax"/>
        </c:scaling>
        <c:delete val="1"/>
        <c:axPos val="l"/>
        <c:numFmt formatCode="General" sourceLinked="1"/>
        <c:tickLblPos val="none"/>
        <c:crossAx val="1386653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651E-2"/>
          <c:y val="4.5132484825929874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2145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2525.4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2395.9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245</c:v>
                </c:pt>
              </c:numCache>
            </c:numRef>
          </c:val>
        </c:ser>
        <c:axId val="138588160"/>
        <c:axId val="138589696"/>
      </c:barChart>
      <c:catAx>
        <c:axId val="138588160"/>
        <c:scaling>
          <c:orientation val="minMax"/>
        </c:scaling>
        <c:delete val="1"/>
        <c:axPos val="b"/>
        <c:tickLblPos val="none"/>
        <c:crossAx val="138589696"/>
        <c:crosses val="autoZero"/>
        <c:auto val="1"/>
        <c:lblAlgn val="ctr"/>
        <c:lblOffset val="100"/>
      </c:catAx>
      <c:valAx>
        <c:axId val="138589696"/>
        <c:scaling>
          <c:orientation val="minMax"/>
        </c:scaling>
        <c:delete val="1"/>
        <c:axPos val="l"/>
        <c:numFmt formatCode="General" sourceLinked="1"/>
        <c:tickLblPos val="none"/>
        <c:crossAx val="1385881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соц. политики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157</c:v>
                </c:pt>
                <c:pt idx="1">
                  <c:v>157</c:v>
                </c:pt>
                <c:pt idx="2">
                  <c:v>157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Охрана семьи и детства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11666.9</c:v>
                </c:pt>
                <c:pt idx="1">
                  <c:v>10219.799999999987</c:v>
                </c:pt>
                <c:pt idx="2">
                  <c:v>11637.9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Социальное обеспечение населения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10571</c:v>
                </c:pt>
                <c:pt idx="1">
                  <c:v>11041</c:v>
                </c:pt>
                <c:pt idx="2">
                  <c:v>11512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1934</c:v>
                </c:pt>
                <c:pt idx="1">
                  <c:v>1934</c:v>
                </c:pt>
                <c:pt idx="2">
                  <c:v>1934</c:v>
                </c:pt>
              </c:numCache>
            </c:numRef>
          </c:val>
        </c:ser>
        <c:overlap val="100"/>
        <c:axId val="138740480"/>
        <c:axId val="138742016"/>
      </c:barChart>
      <c:catAx>
        <c:axId val="138740480"/>
        <c:scaling>
          <c:orientation val="minMax"/>
        </c:scaling>
        <c:axPos val="b"/>
        <c:tickLblPos val="nextTo"/>
        <c:crossAx val="138742016"/>
        <c:crosses val="autoZero"/>
        <c:auto val="1"/>
        <c:lblAlgn val="ctr"/>
        <c:lblOffset val="100"/>
      </c:catAx>
      <c:valAx>
        <c:axId val="138742016"/>
        <c:scaling>
          <c:orientation val="minMax"/>
        </c:scaling>
        <c:delete val="1"/>
        <c:axPos val="l"/>
        <c:numFmt formatCode="General" sourceLinked="1"/>
        <c:tickLblPos val="none"/>
        <c:crossAx val="1387404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соц. политики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70</c:v>
                </c:pt>
                <c:pt idx="2">
                  <c:v>70</c:v>
                </c:pt>
              </c:numCache>
            </c:numRef>
          </c:val>
        </c:ser>
        <c:overlap val="100"/>
        <c:axId val="138778496"/>
        <c:axId val="138780032"/>
      </c:barChart>
      <c:catAx>
        <c:axId val="138778496"/>
        <c:scaling>
          <c:orientation val="minMax"/>
        </c:scaling>
        <c:axPos val="b"/>
        <c:tickLblPos val="nextTo"/>
        <c:crossAx val="138780032"/>
        <c:crosses val="autoZero"/>
        <c:auto val="1"/>
        <c:lblAlgn val="ctr"/>
        <c:lblOffset val="100"/>
      </c:catAx>
      <c:valAx>
        <c:axId val="138780032"/>
        <c:scaling>
          <c:orientation val="minMax"/>
        </c:scaling>
        <c:delete val="1"/>
        <c:axPos val="l"/>
        <c:numFmt formatCode="General" sourceLinked="1"/>
        <c:tickLblPos val="none"/>
        <c:crossAx val="1387784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0.26</c:v>
                </c:pt>
                <c:pt idx="1">
                  <c:v>0.74000000000000155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0.22</c:v>
                </c:pt>
                <c:pt idx="2">
                  <c:v>0.16</c:v>
                </c:pt>
                <c:pt idx="3">
                  <c:v>7.0000000000000021E-2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0.22</c:v>
                </c:pt>
                <c:pt idx="2">
                  <c:v>0.17</c:v>
                </c:pt>
                <c:pt idx="3">
                  <c:v>0.05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0.22</c:v>
                </c:pt>
                <c:pt idx="2">
                  <c:v>0.16</c:v>
                </c:pt>
                <c:pt idx="3">
                  <c:v>0.05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0.23</c:v>
                </c:pt>
                <c:pt idx="1">
                  <c:v>0.77000000000000401</c:v>
                </c:pt>
              </c:numCache>
            </c:numRef>
          </c:val>
        </c:ser>
        <c:firstSliceAng val="0"/>
        <c:holeSize val="50"/>
      </c:doughnutChart>
    </c:plotArea>
    <c:plotVisOnly val="1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0.23869</cdr:x>
      <cdr:y>0.09804</cdr:y>
    </cdr:from>
    <cdr:to>
      <cdr:x>0.37547</cdr:x>
      <cdr:y>0.32331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357322" y="214314"/>
          <a:ext cx="777777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14457,4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120 тыс. руб.</a:t>
          </a:r>
          <a:endParaRPr lang="ru-RU" sz="12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26 %</a:t>
          </a:r>
        </a:p>
        <a:p xmlns:a="http://schemas.openxmlformats.org/drawingml/2006/main">
          <a:r>
            <a:rPr lang="ru-RU" sz="1200" dirty="0" smtClean="0"/>
            <a:t>85985,76 тыс. руб.</a:t>
          </a:r>
          <a:endParaRPr lang="ru-RU" sz="12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18 %</a:t>
          </a:r>
        </a:p>
        <a:p xmlns:a="http://schemas.openxmlformats.org/drawingml/2006/main">
          <a:r>
            <a:rPr lang="ru-RU" sz="1200" dirty="0" smtClean="0"/>
            <a:t>59018,52 тыс. руб.</a:t>
          </a:r>
          <a:endParaRPr lang="ru-RU" sz="12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120 тыс. руб.</a:t>
          </a:r>
          <a:endParaRPr lang="ru-RU" sz="12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27 %</a:t>
          </a:r>
        </a:p>
        <a:p xmlns:a="http://schemas.openxmlformats.org/drawingml/2006/main">
          <a:r>
            <a:rPr lang="ru-RU" sz="1200" dirty="0" smtClean="0"/>
            <a:t>85900,96 тыс. руб.</a:t>
          </a:r>
          <a:endParaRPr lang="ru-RU" sz="12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17 %</a:t>
          </a:r>
        </a:p>
        <a:p xmlns:a="http://schemas.openxmlformats.org/drawingml/2006/main">
          <a:r>
            <a:rPr lang="ru-RU" sz="1200" dirty="0" smtClean="0"/>
            <a:t>54350,84 тыс. руб.</a:t>
          </a:r>
          <a:endParaRPr lang="ru-RU" sz="12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120 тыс. руб.</a:t>
          </a:r>
          <a:endParaRPr lang="ru-RU" sz="12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28 %</a:t>
          </a:r>
        </a:p>
        <a:p xmlns:a="http://schemas.openxmlformats.org/drawingml/2006/main">
          <a:r>
            <a:rPr lang="ru-RU" sz="1200" dirty="0" smtClean="0"/>
            <a:t>90248,06 тыс. руб.</a:t>
          </a:r>
          <a:endParaRPr lang="ru-RU" sz="1200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17 %</a:t>
          </a:r>
        </a:p>
        <a:p xmlns:a="http://schemas.openxmlformats.org/drawingml/2006/main">
          <a:r>
            <a:rPr lang="ru-RU" sz="1200" dirty="0" smtClean="0"/>
            <a:t>54027,68 тыс. руб.</a:t>
          </a:r>
          <a:endParaRPr lang="ru-RU" sz="12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120 тыс. руб.</a:t>
          </a:r>
          <a:endParaRPr lang="ru-RU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0.27826</cdr:x>
      <cdr:y>0.02778</cdr:y>
    </cdr:from>
    <cdr:to>
      <cdr:x>0.38261</cdr:x>
      <cdr:y>0.21926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2286016" y="71438"/>
          <a:ext cx="857274" cy="4924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6157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0.0241</cdr:y>
    </cdr:from>
    <cdr:to>
      <cdr:x>0.25333</cdr:x>
      <cdr:y>0.14331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22" y="142876"/>
          <a:ext cx="785782" cy="7068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32358,9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0.01205</cdr:y>
    </cdr:from>
    <cdr:to>
      <cdr:x>0.57333</cdr:x>
      <cdr:y>0.13028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34" y="71439"/>
          <a:ext cx="785782" cy="701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34165,7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</cdr:y>
    </cdr:from>
    <cdr:to>
      <cdr:x>0.89333</cdr:x>
      <cdr:y>0.10423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-71438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36769,1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0.05</cdr:y>
    </cdr:from>
    <cdr:to>
      <cdr:x>0.25333</cdr:x>
      <cdr:y>0.15422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85752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2125,4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0.05</cdr:y>
    </cdr:from>
    <cdr:to>
      <cdr:x>0.57333</cdr:x>
      <cdr:y>0.15422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285752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2138,3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0.05</cdr:y>
    </cdr:from>
    <cdr:to>
      <cdr:x>0.89333</cdr:x>
      <cdr:y>0.15423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285752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2189,9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0.11962</cdr:x>
      <cdr:y>0.03157</cdr:y>
    </cdr:from>
    <cdr:to>
      <cdr:x>0.23073</cdr:x>
      <cdr:y>0.15784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0" y="142876"/>
          <a:ext cx="663576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237</a:t>
          </a:r>
        </a:p>
        <a:p xmlns:a="http://schemas.openxmlformats.org/drawingml/2006/main">
          <a:r>
            <a:rPr lang="ru-RU" sz="1400" dirty="0" smtClean="0"/>
            <a:t>тыс. руб.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0.44259</cdr:x>
      <cdr:y>0.03157</cdr:y>
    </cdr:from>
    <cdr:to>
      <cdr:x>0.5537</cdr:x>
      <cdr:y>0.15784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643206" y="142876"/>
          <a:ext cx="663576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157</a:t>
          </a:r>
        </a:p>
        <a:p xmlns:a="http://schemas.openxmlformats.org/drawingml/2006/main">
          <a:r>
            <a:rPr lang="ru-RU" sz="1400" dirty="0" smtClean="0"/>
            <a:t>тыс. руб.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0.75359</cdr:x>
      <cdr:y>0.03157</cdr:y>
    </cdr:from>
    <cdr:to>
      <cdr:x>0.8647</cdr:x>
      <cdr:y>0.15784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00594" y="142876"/>
          <a:ext cx="663576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800" b="1" dirty="0" smtClean="0"/>
            <a:t>157</a:t>
          </a:r>
        </a:p>
        <a:p xmlns:a="http://schemas.openxmlformats.org/drawingml/2006/main">
          <a:r>
            <a:rPr lang="ru-RU" sz="1400" dirty="0" smtClean="0"/>
            <a:t>тыс. руб.</a:t>
          </a:r>
          <a:endParaRPr lang="ru-RU" sz="1400" dirty="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0.10667</cdr:x>
      <cdr:y>0.1</cdr:y>
    </cdr:from>
    <cdr:to>
      <cdr:x>0.25333</cdr:x>
      <cdr:y>0.17922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571504"/>
          <a:ext cx="785782" cy="4527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24328,9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0.125</cdr:y>
    </cdr:from>
    <cdr:to>
      <cdr:x>0.57333</cdr:x>
      <cdr:y>0.22922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714380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23351,8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0.075</cdr:y>
    </cdr:from>
    <cdr:to>
      <cdr:x>0.89333</cdr:x>
      <cdr:y>0.17923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428628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smtClean="0"/>
            <a:t>25240,9 </a:t>
          </a:r>
          <a:endParaRPr lang="ru-RU" sz="1400" dirty="0" smtClean="0"/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0.0375</cdr:y>
    </cdr:from>
    <cdr:to>
      <cdr:x>0.25333</cdr:x>
      <cdr:y>0.14172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14314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70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0.0375</cdr:y>
    </cdr:from>
    <cdr:to>
      <cdr:x>0.57333</cdr:x>
      <cdr:y>0.14172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214314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70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0.0375</cdr:y>
    </cdr:from>
    <cdr:to>
      <cdr:x>0.89333</cdr:x>
      <cdr:y>0.14173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214314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70 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0.3552</cdr:x>
      <cdr:y>0</cdr:y>
    </cdr:from>
    <cdr:to>
      <cdr:x>0.62842</cdr:x>
      <cdr:y>0.12901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8694" y="0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2018</a:t>
          </a:r>
          <a:endParaRPr lang="ru-RU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0.18881</cdr:x>
      <cdr:y>0.02024</cdr:y>
    </cdr:from>
    <cdr:to>
      <cdr:x>0.29316</cdr:x>
      <cdr:y>0.21172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551116" y="52058"/>
          <a:ext cx="857274" cy="4924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7915,2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0.03125</cdr:x>
      <cdr:y>0.08571</cdr:y>
    </cdr:from>
    <cdr:to>
      <cdr:x>0.14236</cdr:x>
      <cdr:y>0.14286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7148" y="428628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319659,39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0.14757</cdr:x>
      <cdr:y>0.0274</cdr:y>
    </cdr:from>
    <cdr:to>
      <cdr:x>0.25869</cdr:x>
      <cdr:y>0.08454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214446" y="142876"/>
          <a:ext cx="914473" cy="297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357021,69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0.26042</cdr:x>
      <cdr:y>0.08219</cdr:y>
    </cdr:from>
    <cdr:to>
      <cdr:x>0.37153</cdr:x>
      <cdr:y>0.13933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143140" y="428628"/>
          <a:ext cx="914391" cy="2979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329604,67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0.39063</cdr:x>
      <cdr:y>0.12329</cdr:y>
    </cdr:from>
    <cdr:to>
      <cdr:x>0.50174</cdr:x>
      <cdr:y>0.18044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214710" y="642942"/>
          <a:ext cx="914390" cy="298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313413,82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0.52084</cdr:x>
      <cdr:y>0.10959</cdr:y>
    </cdr:from>
    <cdr:to>
      <cdr:x>0.63195</cdr:x>
      <cdr:y>0.16674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286280" y="571504"/>
          <a:ext cx="914391" cy="298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318264,03</a:t>
          </a:r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27 %</a:t>
          </a:r>
        </a:p>
        <a:p xmlns:a="http://schemas.openxmlformats.org/drawingml/2006/main">
          <a:r>
            <a:rPr lang="ru-RU" sz="1200" dirty="0" smtClean="0"/>
            <a:t>87736,99 тыс. руб.</a:t>
          </a:r>
          <a:endParaRPr lang="ru-RU" sz="12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17 %</a:t>
          </a:r>
        </a:p>
        <a:p xmlns:a="http://schemas.openxmlformats.org/drawingml/2006/main">
          <a:r>
            <a:rPr lang="ru-RU" sz="1200" dirty="0" smtClean="0"/>
            <a:t>53367,44 тыс. руб.</a:t>
          </a:r>
          <a:endParaRPr lang="ru-RU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1 %</a:t>
          </a:r>
        </a:p>
        <a:p xmlns:a="http://schemas.openxmlformats.org/drawingml/2006/main">
          <a:r>
            <a:rPr lang="ru-RU" sz="1200" dirty="0" smtClean="0"/>
            <a:t>119,97 тыс. руб.</a:t>
          </a:r>
          <a:endParaRPr lang="ru-RU" sz="12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28 %</a:t>
          </a:r>
        </a:p>
        <a:p xmlns:a="http://schemas.openxmlformats.org/drawingml/2006/main">
          <a:r>
            <a:rPr lang="ru-RU" sz="1200" dirty="0" smtClean="0"/>
            <a:t>88099,42 тыс. руб.</a:t>
          </a:r>
          <a:endParaRPr lang="ru-RU" sz="12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14 %</a:t>
          </a:r>
        </a:p>
        <a:p xmlns:a="http://schemas.openxmlformats.org/drawingml/2006/main">
          <a:r>
            <a:rPr lang="ru-RU" sz="1200" dirty="0" smtClean="0"/>
            <a:t>46708,7 тыс. руб.</a:t>
          </a:r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EA416-6826-45AE-B963-C09DF4F0C9EC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3D92C-48F8-47F2-82A5-02E01A07D7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D92C-48F8-47F2-82A5-02E01A07D72E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7F3A2-D166-42DA-931F-370A73057F86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2.xml"/><Relationship Id="rId4" Type="http://schemas.openxmlformats.org/officeDocument/2006/relationships/chart" Target="../charts/chart4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6.xml"/><Relationship Id="rId4" Type="http://schemas.openxmlformats.org/officeDocument/2006/relationships/chart" Target="../charts/char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0.xml"/><Relationship Id="rId4" Type="http://schemas.openxmlformats.org/officeDocument/2006/relationships/chart" Target="../charts/chart4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4.xml"/><Relationship Id="rId4" Type="http://schemas.openxmlformats.org/officeDocument/2006/relationships/chart" Target="../charts/chart5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8.xml"/><Relationship Id="rId4" Type="http://schemas.openxmlformats.org/officeDocument/2006/relationships/chart" Target="../charts/chart5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4.xml"/><Relationship Id="rId4" Type="http://schemas.openxmlformats.org/officeDocument/2006/relationships/chart" Target="../charts/chart6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6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9.xml"/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7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3.xml"/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6.xml"/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hart" Target="../charts/chart7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1.xml"/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telnich-msu.ru/" TargetMode="External"/><Relationship Id="rId2" Type="http://schemas.openxmlformats.org/officeDocument/2006/relationships/hyperlink" Target="mailto:fo13@depfin.kirov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11" Type="http://schemas.openxmlformats.org/officeDocument/2006/relationships/chart" Target="../charts/chart11.xml"/><Relationship Id="rId5" Type="http://schemas.openxmlformats.org/officeDocument/2006/relationships/chart" Target="../charts/chart5.xml"/><Relationship Id="rId10" Type="http://schemas.openxmlformats.org/officeDocument/2006/relationships/chart" Target="../charts/chart10.xml"/><Relationship Id="rId4" Type="http://schemas.openxmlformats.org/officeDocument/2006/relationships/chart" Target="../charts/chart4.xml"/><Relationship Id="rId9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 проекту решения </a:t>
            </a:r>
            <a:r>
              <a:rPr lang="ru-RU" dirty="0" err="1" smtClean="0">
                <a:solidFill>
                  <a:schemeClr val="tx1"/>
                </a:solidFill>
              </a:rPr>
              <a:t>Котельничской</a:t>
            </a:r>
            <a:r>
              <a:rPr lang="ru-RU" dirty="0" smtClean="0">
                <a:solidFill>
                  <a:schemeClr val="tx1"/>
                </a:solidFill>
              </a:rPr>
              <a:t> районной Думы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«О бюджете </a:t>
            </a:r>
            <a:r>
              <a:rPr lang="ru-RU" dirty="0" err="1" smtClean="0">
                <a:solidFill>
                  <a:schemeClr val="tx1"/>
                </a:solidFill>
              </a:rPr>
              <a:t>Котельничского</a:t>
            </a:r>
            <a:r>
              <a:rPr lang="ru-RU" dirty="0" smtClean="0">
                <a:solidFill>
                  <a:schemeClr val="tx1"/>
                </a:solidFill>
              </a:rPr>
              <a:t> муниципального района на 2018 год и на плановый период 2019 и 2020 годов»</a:t>
            </a:r>
            <a:endParaRPr lang="ru-RU" dirty="0">
              <a:solidFill>
                <a:schemeClr val="tx1"/>
              </a:solidFill>
            </a:endParaRPr>
          </a:p>
        </p:txBody>
      </p:sp>
    </p:spTree>
    <p:controls>
      <p:control spid="1026" name="SapphireHiddenControl" r:id="rId2" imgW="6095880" imgH="4069080"/>
    </p:controls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Доходы от акцизов на нефтепродукты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571480"/>
          <a:ext cx="821537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908720"/>
            <a:ext cx="75418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5183,7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211960" y="980728"/>
            <a:ext cx="7777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4632,7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908720"/>
            <a:ext cx="75418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4941,5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308304" y="908720"/>
            <a:ext cx="754181" cy="50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4848,9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86446" y="4000504"/>
            <a:ext cx="3071834" cy="2643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Акциз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один из видов налога, представляющий не связанный с получением дохода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винно-водочные изделия, табачные изделия, деликатесы, предметы 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роскоши, </a:t>
            </a:r>
            <a:r>
              <a:rPr lang="ru-RU" sz="1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нефтепродукты. 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Плательщики акциза являются потребители, приобретающие товары, которые облагаются акцизным сбором.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7,3%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7,5%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7,1%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57158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акцизов в общем объеме налоговых и неналоговых доходов районного бюджета в 2018, 2019 и 2020 годах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Налоги на совокупный доход</a:t>
            </a:r>
            <a:endParaRPr lang="ru-RU" sz="3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357950" y="1000108"/>
            <a:ext cx="2143140" cy="23574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районный бюджет от субъектов малого и среднего бизнеса поступают платежи по налогу, взимаемому в связи с применением упрощенной системы налогообложения, единому налогу на вмененный доход, единому сельхоз налогу, налогам на патентной системе налогообложения</a:t>
            </a:r>
            <a:endParaRPr kumimoji="0" lang="ru-RU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85720" y="1785926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143108" y="1785926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929058" y="1785926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214414" y="1857364"/>
            <a:ext cx="85725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33,6%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71802" y="1857364"/>
            <a:ext cx="85725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32,8%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857753" y="1857364"/>
            <a:ext cx="64294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32%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428596" y="928670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налогов на совокупный доход  в общем объеме налоговых и неналоговых доходов районного бюджета в 2018, 2019 и 2020 годах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428860" y="4000504"/>
            <a:ext cx="108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13899,6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тыс. рублей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0496" y="4286256"/>
            <a:ext cx="108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21584,3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тыс. рублей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2132" y="4071942"/>
            <a:ext cx="108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19003,25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тыс. рублей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43768" y="3929066"/>
            <a:ext cx="10808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19885,98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тыс. рублей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714348" y="328612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571736" y="328612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357686" y="328612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graphicFrame>
        <p:nvGraphicFramePr>
          <p:cNvPr id="33" name="Содержимое 32"/>
          <p:cNvGraphicFramePr>
            <a:graphicFrameLocks noGrp="1"/>
          </p:cNvGraphicFramePr>
          <p:nvPr>
            <p:ph idx="1"/>
          </p:nvPr>
        </p:nvGraphicFramePr>
        <p:xfrm>
          <a:off x="428596" y="3714752"/>
          <a:ext cx="8229600" cy="2625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Налоги на имущество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821537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1268760"/>
            <a:ext cx="75418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6206,7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1124744"/>
            <a:ext cx="7777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7069,5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980728"/>
            <a:ext cx="7777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7797,2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764704"/>
            <a:ext cx="78581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8860,2 </a:t>
            </a:r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86446" y="3500438"/>
            <a:ext cx="3143272" cy="2786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имущество организаций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Объектами налогообложения для российских организаций признается движимое и недвижимое имущество (в том числе имущество, переданное во временное владение, в пользование, распоряжение,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доверительное управление, внесенное в совместную деятельность или полученное по концессионному соглашению)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11,1%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11,9%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13,1%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Объем и структура неналоговых доходов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6" y="928670"/>
          <a:ext cx="278605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1357298"/>
            <a:ext cx="2792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15282,5 тыс. руб. – всего неналоговых доходов.</a:t>
            </a:r>
          </a:p>
          <a:p>
            <a:r>
              <a:rPr lang="ru-RU" sz="1000" dirty="0" smtClean="0"/>
              <a:t>Это составляет 4,7% в общем объеме доходов.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1357298"/>
            <a:ext cx="2858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15569,81 тыс. руб. – всего неналоговых доходов.</a:t>
            </a:r>
          </a:p>
          <a:p>
            <a:r>
              <a:rPr lang="ru-RU" sz="1000" dirty="0" smtClean="0"/>
              <a:t>Это составляет 5% в общем объеме доходов.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215074" y="1357298"/>
            <a:ext cx="2725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16098,19 тыс. руб. – всего налоговых доходов.</a:t>
            </a:r>
          </a:p>
          <a:p>
            <a:r>
              <a:rPr lang="ru-RU" sz="1000" dirty="0" smtClean="0"/>
              <a:t>Это составляет 5% в общем объеме доходов.</a:t>
            </a:r>
            <a:endParaRPr lang="ru-RU" sz="1000" dirty="0"/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3143240" y="928670"/>
          <a:ext cx="278605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6143636" y="928670"/>
          <a:ext cx="2714612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Объем и структура безвозмездных поступлений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6" y="928670"/>
          <a:ext cx="278605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1428736"/>
            <a:ext cx="30003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263866,62 тыс. руб. – всего безвозмездных поступлений.</a:t>
            </a:r>
          </a:p>
          <a:p>
            <a:r>
              <a:rPr lang="ru-RU" sz="1000" dirty="0" smtClean="0"/>
              <a:t>Это составляет 80,6% в общем объеме доходов.</a:t>
            </a:r>
            <a:endParaRPr lang="ru-RU" sz="1000" dirty="0"/>
          </a:p>
        </p:txBody>
      </p:sp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3071802" y="928670"/>
          <a:ext cx="278605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14646" y="1428736"/>
            <a:ext cx="30003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247937,94 тыс. руб. – всего безвозмездных поступлений.</a:t>
            </a:r>
          </a:p>
          <a:p>
            <a:r>
              <a:rPr lang="ru-RU" sz="1000" dirty="0" smtClean="0"/>
              <a:t>Это составляет 79,1% в общем объеме доходов.</a:t>
            </a:r>
            <a:endParaRPr lang="ru-RU" sz="1000" dirty="0"/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5929322" y="928670"/>
          <a:ext cx="278605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929290" y="1428736"/>
            <a:ext cx="30003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250421,38 тыс. руб. – всего безвозмездных поступлений.</a:t>
            </a:r>
          </a:p>
          <a:p>
            <a:r>
              <a:rPr lang="ru-RU" sz="1000" dirty="0" smtClean="0"/>
              <a:t>Это составляет 78,7% в общем объеме доходов.</a:t>
            </a:r>
            <a:endParaRPr lang="ru-RU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РАСХОДЫ</a:t>
            </a:r>
            <a:endParaRPr lang="ru-RU" sz="7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Расходы районного бюджета, тыс. рублей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7"/>
          <a:ext cx="935834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Расходы районного бюджета по разделам бюджетной классификации расходов бюджетов, тыс. рублей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 в 2016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55 %</a:t>
            </a:r>
          </a:p>
          <a:p>
            <a:r>
              <a:rPr lang="ru-RU" sz="1200" dirty="0" smtClean="0"/>
              <a:t>175213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316437,4</a:t>
            </a:r>
            <a:r>
              <a:rPr lang="ru-RU" dirty="0" smtClean="0">
                <a:solidFill>
                  <a:schemeClr val="bg1"/>
                </a:solidFill>
              </a:rPr>
              <a:t>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2016 г. (отчет)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 в 2017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57 %</a:t>
            </a:r>
          </a:p>
          <a:p>
            <a:r>
              <a:rPr lang="ru-RU" sz="1200" dirty="0" smtClean="0"/>
              <a:t>178646,6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313574,72</a:t>
            </a:r>
            <a:r>
              <a:rPr lang="ru-RU" dirty="0" smtClean="0">
                <a:solidFill>
                  <a:schemeClr val="bg1"/>
                </a:solidFill>
              </a:rPr>
              <a:t>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2017 г. (первоначальный план)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проекта районного бюджета основывается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R"/>
            </a:pPr>
            <a:r>
              <a:rPr lang="ru-RU" dirty="0" smtClean="0"/>
              <a:t>Проекте основных направлений бюджетной политики и основных направлений налоговой политики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 на 2018 год и на плановый период 2019 и 2020 годов;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Бюджетном </a:t>
            </a:r>
            <a:r>
              <a:rPr lang="ru-RU" dirty="0" smtClean="0"/>
              <a:t>прогнозе;</a:t>
            </a:r>
            <a:endParaRPr lang="ru-RU" dirty="0" smtClean="0"/>
          </a:p>
          <a:p>
            <a:pPr marL="514350" indent="-514350" algn="just">
              <a:buAutoNum type="arabicParenR"/>
            </a:pPr>
            <a:r>
              <a:rPr lang="ru-RU" dirty="0" smtClean="0"/>
              <a:t>Прогнозе социально-экономического развития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района;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Муниципальных программах (проектах муниципальных программ, проектах изменений муниципальных программ)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 в 2018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55 %</a:t>
            </a:r>
          </a:p>
          <a:p>
            <a:r>
              <a:rPr lang="ru-RU" sz="1200" dirty="0" smtClean="0"/>
              <a:t>182116,69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327240,97</a:t>
            </a:r>
            <a:r>
              <a:rPr lang="ru-RU" dirty="0" smtClean="0">
                <a:solidFill>
                  <a:schemeClr val="bg1"/>
                </a:solidFill>
              </a:rPr>
              <a:t>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2018 г. 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 в 2019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55 %</a:t>
            </a:r>
          </a:p>
          <a:p>
            <a:r>
              <a:rPr lang="ru-RU" sz="1200" dirty="0" smtClean="0"/>
              <a:t>170678,32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311050,12</a:t>
            </a:r>
            <a:r>
              <a:rPr lang="ru-RU" dirty="0" smtClean="0">
                <a:solidFill>
                  <a:schemeClr val="bg1"/>
                </a:solidFill>
              </a:rPr>
              <a:t>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2019 г. 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 в 2020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54 %</a:t>
            </a:r>
          </a:p>
          <a:p>
            <a:r>
              <a:rPr lang="ru-RU" sz="1200" dirty="0" smtClean="0"/>
              <a:t>171504,59 тыс. руб.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315900,33</a:t>
            </a:r>
            <a:r>
              <a:rPr lang="ru-RU" dirty="0" smtClean="0">
                <a:solidFill>
                  <a:schemeClr val="bg1"/>
                </a:solidFill>
              </a:rPr>
              <a:t> тыс. рублей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Расходы на муниципальные программы в 2020 г. </a:t>
            </a:r>
            <a:endParaRPr lang="ru-RU" sz="11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общегосударственные вопросы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85794"/>
          <a:ext cx="5357850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571480"/>
            <a:ext cx="3286116" cy="2369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Руководство и управление в сфере установленных функций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расходы на обеспечение деятельности главы муниципального образования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муниципального района,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контрольно-счетной комиссии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отраслевых органов администрации района, осуществляющих реализацию муниципальных функций 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расходы за счет средств областного бюджета по выполнению государственных полномочий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3000372"/>
            <a:ext cx="328611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Резервные фонды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8" y="3357562"/>
            <a:ext cx="3286116" cy="30777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Другие общегосударственные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расходы на обеспечение деятельности </a:t>
            </a:r>
            <a:r>
              <a:rPr lang="ru-RU" sz="1200" dirty="0" err="1" smtClean="0"/>
              <a:t>централизованнрй</a:t>
            </a:r>
            <a:r>
              <a:rPr lang="ru-RU" sz="1200" dirty="0" smtClean="0"/>
              <a:t> бухгалтерии и обслуживающего персонала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технических работников отдела по управлению имуществом и земельными ресурсами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финансовое обеспечение переданных государственных полномочий в области архивных фондов и административных комиссий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проведение мероприятий по развитию муниципальной службы и информатизации деятельности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иные мероприятия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715008" y="6500835"/>
            <a:ext cx="328611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Судебная система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Расходы на национальную оборону, национальную безопасность и правоохранительную деятельность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785794"/>
            <a:ext cx="3286116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Национальная безопасность и правоохранительная деятельность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Содержание единой дежурно-диспетчерской службы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 Кировской области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Мероприятия направленные на профилактику правонарушений и преступлений в </a:t>
            </a:r>
            <a:r>
              <a:rPr lang="ru-RU" sz="1200" dirty="0" err="1" smtClean="0"/>
              <a:t>Котельничском</a:t>
            </a:r>
            <a:r>
              <a:rPr lang="ru-RU" sz="1200" dirty="0" smtClean="0"/>
              <a:t> районе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8" y="2571744"/>
            <a:ext cx="3286116" cy="1231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Национальная оборона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Субвенция местным бюджетам на реализацию полномочий по осуществлению первичного воинского учета на территориях, где отсутствуют военные комиссариаты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5000636"/>
            <a:ext cx="4786346" cy="116955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Расходы будут осуществляться в рамках 2 муниципальных программ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Кировской области: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Развитие муниципального управления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Управление муниципальными финансами и регулирование межбюджетных отношений</a:t>
            </a:r>
            <a:endParaRPr lang="ru-RU" sz="1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на национальную экономику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857752" y="85723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6314" y="571480"/>
            <a:ext cx="20575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Дорожное хозяйство</a:t>
            </a:r>
            <a:endParaRPr lang="ru-RU" sz="1600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6858016" y="85723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58016" y="571480"/>
            <a:ext cx="19295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600" dirty="0" smtClean="0"/>
              <a:t>Сельское хозяйство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000760" y="100010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35303,7</a:t>
            </a:r>
          </a:p>
          <a:p>
            <a:r>
              <a:rPr lang="ru-RU" sz="1200" b="1" dirty="0" smtClean="0"/>
              <a:t>33069,5</a:t>
            </a:r>
          </a:p>
          <a:p>
            <a:r>
              <a:rPr lang="ru-RU" sz="1200" b="1" dirty="0" smtClean="0"/>
              <a:t>32976,9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01024" y="1000108"/>
            <a:ext cx="8572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21286,62</a:t>
            </a:r>
          </a:p>
          <a:p>
            <a:r>
              <a:rPr lang="ru-RU" sz="1200" b="1" dirty="0" smtClean="0"/>
              <a:t>19481,54</a:t>
            </a:r>
          </a:p>
          <a:p>
            <a:r>
              <a:rPr lang="ru-RU" sz="1200" b="1" dirty="0" smtClean="0"/>
              <a:t>19250,98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571472" y="2285992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571472" y="4000504"/>
          <a:ext cx="1357322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2428860" y="2357430"/>
            <a:ext cx="628654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ru-RU" sz="6400" b="1" dirty="0" smtClean="0"/>
              <a:t>Транспорт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Субсидии юридическим лицам и индивидуальным предпринимателям, осуществляющим перевозку пассажиров автомобильным транспортом пригородных,  </a:t>
            </a:r>
            <a:r>
              <a:rPr lang="ru-RU" sz="4800" dirty="0" err="1" smtClean="0"/>
              <a:t>внутримуниципальных</a:t>
            </a:r>
            <a:r>
              <a:rPr lang="ru-RU" sz="4800" dirty="0" smtClean="0"/>
              <a:t> и межмуниципальных маршрутах  </a:t>
            </a:r>
            <a:endParaRPr lang="ru-RU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1643042" y="2357430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240</a:t>
            </a:r>
          </a:p>
          <a:p>
            <a:r>
              <a:rPr lang="ru-RU" sz="1200" b="1" dirty="0" smtClean="0"/>
              <a:t>240</a:t>
            </a:r>
          </a:p>
          <a:p>
            <a:r>
              <a:rPr lang="ru-RU" sz="1200" b="1" dirty="0" smtClean="0"/>
              <a:t>240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643042" y="4143380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566,2</a:t>
            </a:r>
          </a:p>
          <a:p>
            <a:r>
              <a:rPr lang="ru-RU" sz="1200" b="1" dirty="0" smtClean="0"/>
              <a:t>17,8</a:t>
            </a:r>
          </a:p>
          <a:p>
            <a:r>
              <a:rPr lang="ru-RU" sz="1200" b="1" dirty="0" smtClean="0"/>
              <a:t>17,8</a:t>
            </a:r>
          </a:p>
          <a:p>
            <a:r>
              <a:rPr lang="ru-RU" sz="1000" b="1" dirty="0" smtClean="0"/>
              <a:t>тыс. руб.</a:t>
            </a:r>
            <a:endParaRPr lang="ru-RU" sz="1000" b="1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428860" y="4071942"/>
            <a:ext cx="6286544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ru-RU" sz="6400" b="1" dirty="0" smtClean="0"/>
              <a:t>Другие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Поддержка малого и среднего предпринимательства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Развитие туризма в </a:t>
            </a:r>
            <a:r>
              <a:rPr lang="ru-RU" sz="4800" dirty="0" err="1" smtClean="0"/>
              <a:t>Котельничском</a:t>
            </a:r>
            <a:r>
              <a:rPr lang="ru-RU" sz="4800" dirty="0" smtClean="0"/>
              <a:t> районе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Развитие строительства и архитектуры в </a:t>
            </a:r>
            <a:r>
              <a:rPr lang="ru-RU" sz="4800" dirty="0" err="1" smtClean="0"/>
              <a:t>Котельничском</a:t>
            </a:r>
            <a:r>
              <a:rPr lang="ru-RU" sz="4800" dirty="0" smtClean="0"/>
              <a:t> районе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Разработка карт градостроительного  зонирования территории сельских поселений </a:t>
            </a:r>
            <a:r>
              <a:rPr lang="ru-RU" sz="4800" dirty="0" err="1" smtClean="0"/>
              <a:t>Котельничского</a:t>
            </a:r>
            <a:r>
              <a:rPr lang="ru-RU" sz="4800" dirty="0" smtClean="0"/>
              <a:t> района Кировской области (2018 год)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/>
              <a:t>Выделение земельных участков из земель сельскохозяйственного назначения в счет невостребованных земельных долей и (или) земельных долей, от права собственности на которые граждане отказались (2018 год)</a:t>
            </a:r>
            <a:endParaRPr lang="ru-RU" sz="4800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1428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57396,52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64304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52808,84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3071802" y="785794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52485,68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20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2018 г.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1643042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2019 г.</a:t>
            </a:r>
            <a:endParaRPr lang="ru-RU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071802" y="1357298"/>
            <a:ext cx="952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Расходы в</a:t>
            </a:r>
          </a:p>
          <a:p>
            <a:r>
              <a:rPr lang="ru-RU" sz="1400" dirty="0" smtClean="0"/>
              <a:t>2020 г.</a:t>
            </a:r>
            <a:endParaRPr lang="ru-RU" sz="1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 на сельское хозяйство</a:t>
            </a:r>
            <a:endParaRPr lang="ru-RU" dirty="0"/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642910" y="928670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642910" y="2714620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642910" y="4572008"/>
          <a:ext cx="2214578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2643174" y="12858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21286,62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643174" y="307181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19481,54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2643174" y="48577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19250,98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3174" y="542926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2020 г.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2643174" y="364331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2019 г.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643174" y="1857364"/>
            <a:ext cx="164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сельское хозяйство в 2018 г.</a:t>
            </a:r>
            <a:endParaRPr lang="ru-RU" sz="14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1071546"/>
            <a:ext cx="3927049" cy="508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50" y="0"/>
            <a:ext cx="8929750" cy="5111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дорожное хозяйство (дорожный фонд) тыс. руб.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8794" y="642918"/>
          <a:ext cx="221457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928794" y="2643182"/>
          <a:ext cx="221457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928794" y="4572008"/>
          <a:ext cx="221457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3857620" y="857232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35303,7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857620" y="2928934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33069,5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857620" y="485776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32976,9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7620" y="1500174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Объем бюджетных ассигнований дорожного фонда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в 2018 году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857620" y="3500438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Объем бюджетных ассигнований дорожного фонда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в 2019 году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857620" y="5429264"/>
            <a:ext cx="16430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Объем бюджетных ассигнований дорожного фонда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в 2020году</a:t>
            </a:r>
            <a:endParaRPr lang="ru-RU" sz="1400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5715008" y="4500570"/>
            <a:ext cx="3071834" cy="17859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В </a:t>
            </a:r>
            <a:r>
              <a:rPr lang="ru-RU" sz="2000" dirty="0" err="1" smtClean="0">
                <a:solidFill>
                  <a:schemeClr val="bg1"/>
                </a:solidFill>
              </a:rPr>
              <a:t>Котельничском</a:t>
            </a:r>
            <a:r>
              <a:rPr lang="ru-RU" sz="2000" dirty="0" smtClean="0">
                <a:solidFill>
                  <a:schemeClr val="bg1"/>
                </a:solidFill>
              </a:rPr>
              <a:t> районе протяженность автомобильных дорог местного значения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составляет 544,2 км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1406" y="857232"/>
            <a:ext cx="1928826" cy="378621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Доходы от уплаты акцизов на автомобильный бензин, прямогонный бензин, дизельное топливо, моторное масло для дизельных и карбюраторных (</a:t>
            </a:r>
            <a:r>
              <a:rPr lang="ru-RU" sz="1200" dirty="0" err="1" smtClean="0">
                <a:solidFill>
                  <a:schemeClr val="bg1"/>
                </a:solidFill>
              </a:rPr>
              <a:t>инжекторных</a:t>
            </a:r>
            <a:r>
              <a:rPr lang="ru-RU" sz="1200" dirty="0" smtClean="0">
                <a:solidFill>
                  <a:schemeClr val="bg1"/>
                </a:solidFill>
              </a:rPr>
              <a:t>) двигателей, производимых на территории РФ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bg1"/>
                </a:solidFill>
              </a:rPr>
              <a:t>Субсидия из областного бюджета на осуществление дорожной деятельности в отношении автомобильных дорог общего пользования местного значения</a:t>
            </a:r>
          </a:p>
        </p:txBody>
      </p:sp>
      <p:pic>
        <p:nvPicPr>
          <p:cNvPr id="3" name="Picture 2" descr="C:\Users\Админ\Desktop\2 - копия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571480"/>
            <a:ext cx="3214693" cy="3807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жилищно-коммунальное хозяйство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71612"/>
          <a:ext cx="59721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57158" y="714356"/>
            <a:ext cx="5214942" cy="9286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Расходы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будут финансироваться в рамках муниципальной программы </a:t>
            </a:r>
            <a:r>
              <a:rPr kumimoji="0" lang="ru-RU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Котельничского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района «Развитие</a:t>
            </a:r>
            <a:r>
              <a:rPr lang="ru-RU" sz="1600" dirty="0" smtClean="0">
                <a:latin typeface="+mj-lt"/>
                <a:ea typeface="+mj-ea"/>
                <a:cs typeface="+mj-cs"/>
              </a:rPr>
              <a:t> коммунальной и жилищной инфраструктуры»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29322" y="1000108"/>
            <a:ext cx="2928926" cy="178595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ЖИЛИЩНОЕ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ХОЗЯЙСТВО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latin typeface="+mj-lt"/>
                <a:ea typeface="+mj-ea"/>
                <a:cs typeface="+mj-cs"/>
              </a:rPr>
              <a:t>Средства</a:t>
            </a:r>
            <a:r>
              <a:rPr lang="ru-RU" dirty="0" smtClean="0">
                <a:latin typeface="+mj-lt"/>
                <a:ea typeface="+mj-ea"/>
                <a:cs typeface="+mj-cs"/>
              </a:rPr>
              <a:t> на уплату обязательных взносов на капитальный ремонт общего имущества в многоквартирных домах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929322" y="3000372"/>
            <a:ext cx="2928926" cy="300039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КОММУНАЛЬНОЕ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ХОЗЯЙСТВО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latin typeface="+mj-lt"/>
                <a:ea typeface="+mj-ea"/>
                <a:cs typeface="+mj-cs"/>
              </a:rPr>
              <a:t>Расходы на приобретение водо</a:t>
            </a:r>
            <a:r>
              <a:rPr lang="ru-RU" dirty="0" smtClean="0">
                <a:latin typeface="+mj-lt"/>
                <a:ea typeface="+mj-ea"/>
                <a:cs typeface="+mj-cs"/>
              </a:rPr>
              <a:t>грейных котлов и проведение работ (оказание услуг), связанных с обеспечением функционирования систем теплоснабжения в границах </a:t>
            </a:r>
            <a:r>
              <a:rPr lang="ru-RU" dirty="0" err="1" smtClean="0">
                <a:latin typeface="+mj-lt"/>
                <a:ea typeface="+mj-ea"/>
                <a:cs typeface="+mj-cs"/>
              </a:rPr>
              <a:t>Котельничского</a:t>
            </a:r>
            <a:r>
              <a:rPr lang="ru-RU" dirty="0" smtClean="0">
                <a:latin typeface="+mj-lt"/>
                <a:ea typeface="+mj-ea"/>
                <a:cs typeface="+mj-cs"/>
              </a:rPr>
              <a:t> муниципального района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Расходы на образование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5008" y="571480"/>
            <a:ext cx="3000396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Дошкольное образование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Финансовое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обеспечение деятельности 5 районных учреждений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Субвенция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на реализацию прав на получение общедоступного и бесплатного дошкольного образования в муниципальных дошкольных образовательных организациях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Обеспечение питания льготной категории детей в образовательных учреждения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муниципального района</a:t>
            </a: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214282" y="21429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 rot="16200000">
            <a:off x="-428644" y="1071530"/>
            <a:ext cx="1714512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159192,79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2018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Содержимое 3"/>
          <p:cNvGraphicFramePr>
            <a:graphicFrameLocks/>
          </p:cNvGraphicFramePr>
          <p:nvPr/>
        </p:nvGraphicFramePr>
        <p:xfrm>
          <a:off x="214282" y="235743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Заголовок 1"/>
          <p:cNvSpPr txBox="1">
            <a:spLocks/>
          </p:cNvSpPr>
          <p:nvPr/>
        </p:nvSpPr>
        <p:spPr>
          <a:xfrm rot="16200000">
            <a:off x="-428644" y="3214670"/>
            <a:ext cx="1714512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147590,62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2019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6" name="Содержимое 3"/>
          <p:cNvGraphicFramePr>
            <a:graphicFrameLocks/>
          </p:cNvGraphicFramePr>
          <p:nvPr/>
        </p:nvGraphicFramePr>
        <p:xfrm>
          <a:off x="214282" y="4500570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Заголовок 1"/>
          <p:cNvSpPr txBox="1">
            <a:spLocks/>
          </p:cNvSpPr>
          <p:nvPr/>
        </p:nvSpPr>
        <p:spPr>
          <a:xfrm rot="16200000">
            <a:off x="-428644" y="5357810"/>
            <a:ext cx="1714512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147950,19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2020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5715008" y="2071678"/>
            <a:ext cx="3000396" cy="135732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Общее образование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Финансовое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обеспечение деятельности  13 районных учреждений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Субвенция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на реализацию прав на получение общедоступного и бесплатного дошкольного начального общего, основного общего, среднего общего и дополнительного образования детей в муниципальных общеобразовательных организациях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Создание в общеобразовательных организациях, расположенных в сельской местности, условий для занятий физической культурой и спортом (2018 год)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Подготовка образовательных учреждений к новому учебному году</a:t>
            </a: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5715008" y="4071942"/>
            <a:ext cx="3000396" cy="15001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Молодёжная политика и оздоровление детей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Оплата стоимости питания детей в лагерях, организованных муниципальными учреждениями, осуществляющими организацию отдыха и оздоровления детей в каникулярное время с дневным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пребыванием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Мероприятия в сфере молодежной политики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Комплексные меры профилактики немедицинского потребления наркотических средств и их незаконного оборота в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районе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5715008" y="3500438"/>
            <a:ext cx="3000396" cy="5000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Дополнительное образование детей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Финансовое обеспечение деятельности 3 районных учреждений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5715008" y="5643554"/>
            <a:ext cx="3000396" cy="1143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Другие вопросы в области образования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Противодействие коррупции в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Котельничском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районе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Обеспечение деятельности централизованной бухгалтерии, методкабинета и хозяйственно-эксплуатационной группы Управления образования администрации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формирования районного 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400" dirty="0" smtClean="0"/>
              <a:t>Формирование районного бюджета на 2018 и на плановый период 2019 и 2020 годы осуществлялось в соответствии с задачами, определёнными прогнозом социально-экономического развития района муниципальными программами </a:t>
            </a:r>
            <a:r>
              <a:rPr lang="ru-RU" sz="3400" dirty="0" err="1" smtClean="0"/>
              <a:t>Котельничского</a:t>
            </a:r>
            <a:r>
              <a:rPr lang="ru-RU" sz="3400" dirty="0" smtClean="0"/>
              <a:t> района.</a:t>
            </a:r>
          </a:p>
          <a:p>
            <a:pPr algn="just">
              <a:buNone/>
            </a:pPr>
            <a:r>
              <a:rPr lang="ru-RU" sz="3400" dirty="0"/>
              <a:t>	</a:t>
            </a:r>
            <a:r>
              <a:rPr lang="ru-RU" sz="3400" dirty="0" smtClean="0"/>
              <a:t>Планирование районного бюджета осуществлялось в соответствии с методиками прогнозирования поступления доходов, утверждёнными главными администраторами доходов бюджетов бюджетной системы и приказом финансового управления от 01.08.2017 №52 «Об утверждении Порядка и Методики планирования бюджетных ассигнований районного бюджета».</a:t>
            </a:r>
          </a:p>
          <a:p>
            <a:pPr algn="just">
              <a:buNone/>
            </a:pPr>
            <a:r>
              <a:rPr lang="ru-RU" dirty="0"/>
              <a:t>	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культуру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000108"/>
            <a:ext cx="3214710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Расходы будут осуществляться в рамках двух муниципальных программ </a:t>
            </a:r>
            <a:r>
              <a:rPr lang="ru-RU" sz="16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Котельничского</a:t>
            </a: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района Кировской области: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Развитие культуры </a:t>
            </a:r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 err="1" smtClean="0">
                <a:solidFill>
                  <a:schemeClr val="tx1"/>
                </a:solidFill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</a:rPr>
              <a:t> районе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Комплексные меры профилактики немедицинского потребления наркотических средств и их незаконного оборота в </a:t>
            </a:r>
            <a:r>
              <a:rPr lang="ru-RU" sz="1400" dirty="0" err="1" smtClean="0">
                <a:solidFill>
                  <a:schemeClr val="tx1"/>
                </a:solidFill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</a:rPr>
              <a:t> районе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3214678" y="357166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7358082" y="642918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7584,5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358082" y="271462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7311,3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358082" y="4643446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7339,0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58082" y="1214422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2018 г.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358082" y="521495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2020 г.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358082" y="328612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2019 г.</a:t>
            </a:r>
            <a:endParaRPr lang="ru-RU" sz="1400" dirty="0"/>
          </a:p>
        </p:txBody>
      </p:sp>
      <p:graphicFrame>
        <p:nvGraphicFramePr>
          <p:cNvPr id="24" name="Содержимое 23"/>
          <p:cNvGraphicFramePr>
            <a:graphicFrameLocks noGrp="1"/>
          </p:cNvGraphicFramePr>
          <p:nvPr>
            <p:ph idx="1"/>
          </p:nvPr>
        </p:nvGraphicFramePr>
        <p:xfrm>
          <a:off x="3286116" y="4429132"/>
          <a:ext cx="4857784" cy="2257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Содержимое 3"/>
          <p:cNvGraphicFramePr>
            <a:graphicFrameLocks/>
          </p:cNvGraphicFramePr>
          <p:nvPr/>
        </p:nvGraphicFramePr>
        <p:xfrm>
          <a:off x="3286116" y="2285992"/>
          <a:ext cx="4829180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5" y="4500570"/>
            <a:ext cx="378621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социальную политику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785794"/>
            <a:ext cx="3286116" cy="6771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Пенсионное обеспечение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выплата доплат к пенсии за выслугу лет муниципальным служащим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3643314"/>
            <a:ext cx="3286116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Другие вопросы в области соц. политики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Выплаты Всероссийской общественной организации ветеранов (пенсионеров) войны, труда, Вооруженных сил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Выплаты общественной организации «Всероссийское общество инвалидов»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8" y="1571612"/>
            <a:ext cx="3286116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Социальное обеспечение населения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Меры соц. поддержки гражданам за счет средств областной субвенции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Расходы на выплату мер социальной поддержки по договорам о целевом обучении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2643182"/>
            <a:ext cx="3286116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Охрана семьи и детства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Меры социальной поддержки семей с детьми за счет средств областной субвенции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86446" y="5072074"/>
            <a:ext cx="285752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Расходы будут осуществляться в рамках 2 муниципальных программ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 Кировской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физическую культуру и спорт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72132" y="1428736"/>
            <a:ext cx="3286116" cy="14773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Расходы будут осуществляться в рамках муниципальной программы </a:t>
            </a:r>
            <a:r>
              <a:rPr lang="ru-RU" dirty="0" err="1" smtClean="0"/>
              <a:t>Котельничского</a:t>
            </a:r>
            <a:r>
              <a:rPr lang="ru-RU" dirty="0" smtClean="0"/>
              <a:t> района «Развитие  физической культуры и спорта»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2132" y="3143248"/>
            <a:ext cx="3286116" cy="18158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/>
              <a:t>Организация и проведение официальных спортивных мероприятий и обеспечение участия спортивных сборных команд </a:t>
            </a:r>
            <a:r>
              <a:rPr lang="ru-RU" sz="1400" dirty="0" err="1" smtClean="0"/>
              <a:t>Котельничского</a:t>
            </a:r>
            <a:r>
              <a:rPr lang="ru-RU" sz="1400" dirty="0" smtClean="0"/>
              <a:t> района в спортивных соревнованиях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Организация и проведение физкультурных мероприятий, в том числе Фестивалей инвалидного спорта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6540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Расходы на предоставление межбюджетных трансфертов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07180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92932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4000496" y="500042"/>
            <a:ext cx="714380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2019</a:t>
            </a:r>
            <a:endParaRPr lang="ru-RU" sz="2000" dirty="0"/>
          </a:p>
        </p:txBody>
      </p:sp>
      <p:sp>
        <p:nvSpPr>
          <p:cNvPr id="8" name="TextBox 1"/>
          <p:cNvSpPr txBox="1"/>
          <p:nvPr/>
        </p:nvSpPr>
        <p:spPr>
          <a:xfrm>
            <a:off x="6858016" y="500042"/>
            <a:ext cx="714380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2020</a:t>
            </a:r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3429000"/>
          <a:ext cx="8286808" cy="2815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8"/>
                <a:gridCol w="1285884"/>
                <a:gridCol w="1143008"/>
                <a:gridCol w="1143008"/>
              </a:tblGrid>
              <a:tr h="19092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2019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2020</a:t>
                      </a:r>
                      <a:endParaRPr lang="ru-RU" sz="1600" dirty="0"/>
                    </a:p>
                  </a:txBody>
                  <a:tcPr/>
                </a:tc>
              </a:tr>
              <a:tr h="521976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Дотация на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сбалансированности бюджетов сельских поселений 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1400" baseline="0" dirty="0" err="1" smtClean="0"/>
                        <a:t>отельничского</a:t>
                      </a:r>
                      <a:r>
                        <a:rPr lang="ru-RU" sz="1400" baseline="0" dirty="0" smtClean="0"/>
                        <a:t> района, тыс. руб.</a:t>
                      </a:r>
                      <a:endParaRPr lang="ru-RU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25089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25403,6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25646,6</a:t>
                      </a:r>
                      <a:endParaRPr lang="ru-RU" sz="1600" dirty="0"/>
                    </a:p>
                  </a:txBody>
                  <a:tcPr/>
                </a:tc>
              </a:tr>
              <a:tr h="556200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Дотации на выравнивание бюджетной обеспеченности сельских поселений </a:t>
                      </a:r>
                      <a:r>
                        <a:rPr lang="ru-RU" sz="1400" baseline="0" dirty="0" err="1" smtClean="0"/>
                        <a:t>Котельничского</a:t>
                      </a:r>
                      <a:r>
                        <a:rPr lang="ru-RU" sz="1400" baseline="0" dirty="0" smtClean="0"/>
                        <a:t> района,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9984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9879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9778</a:t>
                      </a:r>
                      <a:endParaRPr lang="ru-RU" sz="1600" dirty="0"/>
                    </a:p>
                  </a:txBody>
                  <a:tcPr/>
                </a:tc>
              </a:tr>
              <a:tr h="329541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Субсидия местным бюджетам на выравнивание обеспеченности муниципальных образований области по реализации или их отдельных расходных обязательств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7464,46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7464,46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7464,46</a:t>
                      </a:r>
                      <a:endParaRPr lang="ru-RU" sz="1600" dirty="0"/>
                    </a:p>
                  </a:txBody>
                  <a:tcPr/>
                </a:tc>
              </a:tr>
              <a:tr h="329541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Иные межбюджетные трансферты,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3173,2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2473,2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2473,2</a:t>
                      </a:r>
                      <a:endParaRPr lang="ru-RU" sz="1600" dirty="0"/>
                    </a:p>
                  </a:txBody>
                  <a:tcPr/>
                </a:tc>
              </a:tr>
              <a:tr h="190925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45710,66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45220,26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45362,26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034" y="3071810"/>
            <a:ext cx="452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Межбюджетные трансферты в 2018-2020 гг.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ВЫПЛАТЫ</a:t>
            </a:r>
            <a:endParaRPr lang="ru-RU" sz="7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254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Выплаты отдельным категориям граждан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3" y="1142984"/>
          <a:ext cx="8715436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7224"/>
                <a:gridCol w="925001"/>
                <a:gridCol w="1397737"/>
                <a:gridCol w="1397737"/>
                <a:gridCol w="13977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выплаты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Число получателей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 2018</a:t>
                      </a:r>
                      <a:r>
                        <a:rPr lang="ru-RU" sz="1400" baseline="0" dirty="0" smtClean="0"/>
                        <a:t> год</a:t>
                      </a:r>
                      <a:r>
                        <a:rPr lang="ru-RU" sz="1400" dirty="0" smtClean="0"/>
                        <a:t>, тыс. рублей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Расходы 2019</a:t>
                      </a:r>
                      <a:r>
                        <a:rPr lang="ru-RU" sz="1400" baseline="0" dirty="0" smtClean="0"/>
                        <a:t> год</a:t>
                      </a:r>
                      <a:r>
                        <a:rPr lang="ru-RU" sz="1400" dirty="0" smtClean="0"/>
                        <a:t>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Расходы 2020</a:t>
                      </a:r>
                      <a:r>
                        <a:rPr lang="ru-RU" sz="1400" baseline="0" dirty="0" smtClean="0"/>
                        <a:t> год</a:t>
                      </a:r>
                      <a:r>
                        <a:rPr lang="ru-RU" sz="1400" dirty="0" smtClean="0"/>
                        <a:t>, тыс. рублей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Частичная компенсация</a:t>
                      </a:r>
                      <a:r>
                        <a:rPr lang="ru-RU" sz="1400" baseline="0" dirty="0" smtClean="0"/>
                        <a:t> расходов на оплату жилого помещения и коммунальных услуг в виде ежемесячной денежной выплаты отдельным категориям специалистов, работающих в муниципальных учреждениях и проживающих в сельских населенных пунктах или поселках городского типа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347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347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347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Компенсация расходов на оплату жилых помещений,</a:t>
                      </a:r>
                      <a:r>
                        <a:rPr lang="ru-RU" sz="1400" baseline="0" dirty="0" smtClean="0"/>
                        <a:t> отопления и электроснабжения в виде ежемесячной денежной выплаты руководителям, педагогическим работникам и иным специалистам (за исключением совместителей) муниципальных образовательных организаций, организаций для детей-сирот и детей, оставшихся без попечения родителей, проживающим и работающим в сельских населенных пунктах (поселках городского типа)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10222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10692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11163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10569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11039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11510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Выплаты учащимся, студентам и молодежи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7478"/>
                <a:gridCol w="928694"/>
                <a:gridCol w="857256"/>
                <a:gridCol w="1000132"/>
                <a:gridCol w="857256"/>
                <a:gridCol w="928694"/>
                <a:gridCol w="9000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выплат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Число получателей, человек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Расходы, </a:t>
                      </a:r>
                    </a:p>
                    <a:p>
                      <a:pPr algn="ctr"/>
                      <a:r>
                        <a:rPr lang="ru-RU" sz="1000" dirty="0" smtClean="0"/>
                        <a:t>тыс. рублей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Число получателей, человек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Расходы, </a:t>
                      </a:r>
                    </a:p>
                    <a:p>
                      <a:pPr algn="ctr"/>
                      <a:r>
                        <a:rPr lang="ru-RU" sz="1000" dirty="0" smtClean="0"/>
                        <a:t>тыс. рублей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Число получателей, человек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Расходы,</a:t>
                      </a:r>
                    </a:p>
                    <a:p>
                      <a:pPr algn="ctr"/>
                      <a:r>
                        <a:rPr lang="ru-RU" sz="1000" dirty="0" smtClean="0"/>
                        <a:t>тыс. рублей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на выплату мер социальной поддержки по договорам о целевом обучении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57620" y="12144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12144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00958" y="12144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7254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Выплаты на охрану семьи и детства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85794"/>
          <a:ext cx="8715437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785818"/>
                <a:gridCol w="1071570"/>
                <a:gridCol w="785818"/>
                <a:gridCol w="1071570"/>
                <a:gridCol w="785818"/>
                <a:gridCol w="1071571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выплаты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Расходы 2018</a:t>
                      </a:r>
                      <a:r>
                        <a:rPr lang="ru-RU" sz="1200" baseline="0" dirty="0" smtClean="0"/>
                        <a:t> год</a:t>
                      </a:r>
                      <a:r>
                        <a:rPr lang="ru-RU" sz="1200" dirty="0" smtClean="0"/>
                        <a:t>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2019</a:t>
                      </a:r>
                      <a:r>
                        <a:rPr lang="ru-RU" sz="1200" baseline="0" dirty="0" smtClean="0"/>
                        <a:t> год</a:t>
                      </a:r>
                      <a:r>
                        <a:rPr lang="ru-RU" sz="1200" dirty="0" smtClean="0"/>
                        <a:t>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2020</a:t>
                      </a:r>
                      <a:r>
                        <a:rPr lang="ru-RU" sz="1200" baseline="0" dirty="0" smtClean="0"/>
                        <a:t> год</a:t>
                      </a:r>
                      <a:r>
                        <a:rPr lang="ru-RU" sz="1200" dirty="0" smtClean="0"/>
                        <a:t>, тыс. рублей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Обеспечение прав детей-сирот и детей, оставшихся без попечения родителей, лиц из числа детей-сирот</a:t>
                      </a:r>
                      <a:r>
                        <a:rPr lang="ru-RU" sz="1200" baseline="0" dirty="0" smtClean="0"/>
                        <a:t> на жилое помещение в соответствии с Законом Кировской области «О социальной поддержке детей-сирот и детей, оставшихся без попечения родителей, лиц из числа детей-сирот, детей попавших в сложную жизненную ситуацию»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7119,4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5672,30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7090,4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Компенсация платы взимаемой с родителей (законных представителей) за присмотр и уход за детьми</a:t>
                      </a:r>
                      <a:r>
                        <a:rPr lang="ru-RU" sz="1200" baseline="0" dirty="0" smtClean="0"/>
                        <a:t> в образовательных организациях, реализующих образовательную программу дошкольного образования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889,5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889,5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889,5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Ежемесячные</a:t>
                      </a:r>
                      <a:r>
                        <a:rPr lang="ru-RU" sz="1200" baseline="0" dirty="0" smtClean="0"/>
                        <a:t> денежные выплаты на детей-сирот и детей, оставшихся без попечения родителей, находящихся под опекой (попечительством), в приемной семье, и по начислению и выплате ежемесячного вознаграждения, причитающегося приемным родителям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3658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3658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3658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11666,9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10219,8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11637,9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МУНИЦИПАЛЬНЫЙ ДОЛГ</a:t>
            </a:r>
            <a:endParaRPr lang="ru-RU" sz="72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Муниципальный долг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728" y="642918"/>
            <a:ext cx="6429420" cy="1428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Верхний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предел муниципального долга 5000 </a:t>
            </a:r>
            <a:r>
              <a:rPr lang="ru-RU" dirty="0" smtClean="0">
                <a:solidFill>
                  <a:schemeClr val="bg1"/>
                </a:solidFill>
              </a:rPr>
              <a:t>тыс. руб. на 01.01.2019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5000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Предельный объем муниципального внутреннего долга в 2018 году 14300 тыс.руб.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 rot="16200000">
            <a:off x="-214330" y="1071530"/>
            <a:ext cx="1428760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2018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 rot="16200000">
            <a:off x="-250049" y="2893199"/>
            <a:ext cx="150019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2019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 rot="16200000">
            <a:off x="-178611" y="4679149"/>
            <a:ext cx="1357322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2020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357290" y="2428868"/>
            <a:ext cx="6500858" cy="15001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>
              <a:spcBef>
                <a:spcPct val="0"/>
              </a:spcBef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Верхний предел муниципального долга 3800 тыс. руб. на 01.01.2020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3800тыс.руб.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Предельный объем муниципального внутреннего долга в 2019 году 11800 тыс.руб.</a:t>
            </a:r>
          </a:p>
          <a:p>
            <a:pPr>
              <a:spcBef>
                <a:spcPct val="0"/>
              </a:spcBef>
            </a:pP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357290" y="4286256"/>
            <a:ext cx="6500858" cy="13573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Верхний предел муниципального долга 3800 тыс. руб. на 01.01.2021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Кредиты кредитных организаций 3800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bg1"/>
                </a:solidFill>
              </a:rPr>
              <a:t>Предельный объем муниципального внутреннего долга в 2020 году 10600 тыс.руб.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Показатели социально-экономического развития </a:t>
            </a:r>
            <a:r>
              <a:rPr lang="ru-RU" sz="3600" dirty="0" err="1" smtClean="0"/>
              <a:t>Котельничского</a:t>
            </a:r>
            <a:r>
              <a:rPr lang="ru-RU" sz="3600" dirty="0" smtClean="0"/>
              <a:t> района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8786874" cy="4981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857256"/>
                <a:gridCol w="857256"/>
                <a:gridCol w="928694"/>
                <a:gridCol w="928694"/>
                <a:gridCol w="9286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 год (отчёт)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 год (оценка)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 год (прогноз)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Среднегодовая численность населения, тыс. человек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13,66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13,32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12,70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12,40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Фонд оплаты труда,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614231,10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625389,00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647950,00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672708,00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701209,00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Среднемесячная номинальная</a:t>
                      </a:r>
                      <a:r>
                        <a:rPr lang="ru-RU" sz="1200" baseline="0" dirty="0" smtClean="0"/>
                        <a:t> начисленная заработная плата в расчете на одного работника,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14529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15038,30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15769,8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16512,2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17288,2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Прибыль прибыльных предприятий (с учетом предприятий</a:t>
                      </a:r>
                      <a:r>
                        <a:rPr lang="ru-RU" sz="1200" baseline="0" dirty="0" smtClean="0"/>
                        <a:t> сельского хозяйства),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143583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131250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132150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133320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134340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 том числе прибыль прибыльных  </a:t>
                      </a:r>
                      <a:r>
                        <a:rPr lang="ru-RU" sz="1200" baseline="0" dirty="0" smtClean="0"/>
                        <a:t>сельскохозяйственных предприятий, тыс. рублей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106992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95390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96000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96500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97000</a:t>
                      </a:r>
                      <a:endParaRPr lang="ru-RU" sz="1200" dirty="0"/>
                    </a:p>
                  </a:txBody>
                  <a:tcPr/>
                </a:tc>
              </a:tr>
              <a:tr h="5824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Оборот малых предприятий (с учетом </a:t>
                      </a:r>
                      <a:r>
                        <a:rPr lang="ru-RU" sz="1200" dirty="0" err="1" smtClean="0"/>
                        <a:t>микропредприятий</a:t>
                      </a:r>
                      <a:r>
                        <a:rPr lang="ru-RU" sz="1200" dirty="0" smtClean="0"/>
                        <a:t>), тыс.</a:t>
                      </a:r>
                      <a:r>
                        <a:rPr lang="ru-RU" sz="1200" baseline="0" dirty="0" smtClean="0"/>
                        <a:t>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758060,00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793360,00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846612,00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848779,30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852654,00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Остаточная балансовая стоимость основных фондов на конец года, тыс.</a:t>
                      </a:r>
                      <a:r>
                        <a:rPr lang="ru-RU" sz="1200" baseline="0" dirty="0" smtClean="0"/>
                        <a:t>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1464792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1527388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1570964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1611741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1649706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 потребительских цен за период с начала года, % к предыдущему году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106,1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104,0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104,4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104,2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104,1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 физического</a:t>
                      </a:r>
                      <a:r>
                        <a:rPr lang="ru-RU" sz="1200" baseline="0" dirty="0" smtClean="0"/>
                        <a:t> объема платных услуг населению, % к предыдущему году в сопоставимых ценах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66,5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94,1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100,1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Индекс-дефлятор</a:t>
                      </a:r>
                      <a:r>
                        <a:rPr lang="ru-RU" sz="1200" baseline="0" dirty="0" smtClean="0"/>
                        <a:t> объема платных услуг, % к предыдущему году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105,3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Контактная информация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Финансовое управление администрации Кировской области </a:t>
            </a:r>
            <a:r>
              <a:rPr lang="ru-RU" sz="2400" dirty="0" err="1" smtClean="0"/>
              <a:t>Котельничского</a:t>
            </a:r>
            <a:r>
              <a:rPr lang="ru-RU" sz="2400" dirty="0" smtClean="0"/>
              <a:t> района</a:t>
            </a:r>
          </a:p>
          <a:p>
            <a:pPr algn="ctr">
              <a:buNone/>
            </a:pPr>
            <a:r>
              <a:rPr lang="ru-RU" sz="2400" dirty="0" smtClean="0"/>
              <a:t>ул. Карла Маркса, д.16, г. Котельнич, 612607,</a:t>
            </a:r>
          </a:p>
          <a:p>
            <a:pPr algn="ctr">
              <a:buNone/>
            </a:pPr>
            <a:r>
              <a:rPr lang="ru-RU" sz="2400" dirty="0" smtClean="0"/>
              <a:t>тел. (83342) 4-07-18,</a:t>
            </a:r>
          </a:p>
          <a:p>
            <a:pPr algn="ctr">
              <a:buNone/>
            </a:pPr>
            <a:r>
              <a:rPr lang="en-US" sz="2400" dirty="0" smtClean="0"/>
              <a:t>E-mail: </a:t>
            </a:r>
            <a:r>
              <a:rPr lang="en-US" sz="2400" dirty="0" smtClean="0">
                <a:hlinkClick r:id="rId2"/>
              </a:rPr>
              <a:t>fo13@depfin.kirov.ru</a:t>
            </a:r>
            <a:endParaRPr lang="en-US" sz="2400" dirty="0" smtClean="0"/>
          </a:p>
          <a:p>
            <a:pPr algn="ctr">
              <a:buNone/>
            </a:pPr>
            <a:r>
              <a:rPr lang="ru-RU" sz="2400" dirty="0" smtClean="0"/>
              <a:t>Интернет сайт: </a:t>
            </a:r>
            <a:r>
              <a:rPr lang="en-US" sz="2400" dirty="0" smtClean="0">
                <a:hlinkClick r:id="rId3"/>
              </a:rPr>
              <a:t>http://www.kotelnich-msu.ru/</a:t>
            </a:r>
            <a:endParaRPr lang="ru-RU" sz="2400" dirty="0" smtClean="0"/>
          </a:p>
          <a:p>
            <a:pPr algn="ctr">
              <a:buNone/>
            </a:pPr>
            <a:r>
              <a:rPr lang="ru-RU" sz="2000" dirty="0" smtClean="0"/>
              <a:t>Режим работы:</a:t>
            </a:r>
          </a:p>
          <a:p>
            <a:pPr algn="ctr">
              <a:buNone/>
            </a:pPr>
            <a:r>
              <a:rPr lang="ru-RU" sz="2000" dirty="0" smtClean="0"/>
              <a:t>понедельник-четверг с 7:48 до 17:00</a:t>
            </a:r>
          </a:p>
          <a:p>
            <a:pPr algn="ctr">
              <a:buNone/>
            </a:pPr>
            <a:r>
              <a:rPr lang="ru-RU" sz="2000" dirty="0" smtClean="0"/>
              <a:t>пятница с 7:48 до 16:00</a:t>
            </a:r>
          </a:p>
          <a:p>
            <a:pPr algn="ctr">
              <a:buNone/>
            </a:pPr>
            <a:r>
              <a:rPr lang="ru-RU" sz="2000" dirty="0" smtClean="0"/>
              <a:t>перерыв на обед с 12 до 13 часов</a:t>
            </a:r>
          </a:p>
          <a:p>
            <a:pPr algn="ctr">
              <a:buNone/>
            </a:pPr>
            <a:r>
              <a:rPr lang="ru-RU" sz="2000" dirty="0" smtClean="0"/>
              <a:t>суббота-воскресенье выходной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районного бюджета, тыс. рублей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29600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5072074"/>
            <a:ext cx="7715304" cy="10772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Бюджет</a:t>
            </a:r>
            <a:r>
              <a:rPr lang="ru-RU" dirty="0" smtClean="0"/>
              <a:t> – план доходов и расходов государства, субъекта Российской Федерации, муниципального образования, необходимый для обеспечения выполнения ими своих обязательств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ДОХОДЫ</a:t>
            </a:r>
            <a:endParaRPr lang="ru-RU" sz="7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Доходы районного бюджета, тыс. рублей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14546" y="1071547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571868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929190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6286512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7643834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58" y="1285860"/>
            <a:ext cx="1571636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Налоговые доходы</a:t>
            </a:r>
          </a:p>
          <a:p>
            <a:r>
              <a:rPr lang="ru-RU" sz="1200" dirty="0" smtClean="0"/>
              <a:t>сумма налоговых доходов и удельный вес налоговых доходов в объеме налоговых и неналоговых доходов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71736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73,4%</a:t>
            </a:r>
          </a:p>
          <a:p>
            <a:r>
              <a:rPr lang="ru-RU" sz="1200" dirty="0" smtClean="0"/>
              <a:t>45452,3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29058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77,0%</a:t>
            </a:r>
          </a:p>
          <a:p>
            <a:r>
              <a:rPr lang="ru-RU" sz="1200" dirty="0" smtClean="0"/>
              <a:t>50113,9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75,9%</a:t>
            </a:r>
          </a:p>
          <a:p>
            <a:r>
              <a:rPr lang="ru-RU" sz="1200" dirty="0" smtClean="0"/>
              <a:t>48124,8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76,2%</a:t>
            </a:r>
          </a:p>
          <a:p>
            <a:r>
              <a:rPr lang="ru-RU" sz="1200" dirty="0" smtClean="0"/>
              <a:t>49906,07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8072462" y="2285992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76,3%</a:t>
            </a:r>
          </a:p>
          <a:p>
            <a:r>
              <a:rPr lang="ru-RU" sz="1200" dirty="0" smtClean="0"/>
              <a:t>51744,46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2214546" y="3071811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Содержимое 3"/>
          <p:cNvGraphicFramePr>
            <a:graphicFrameLocks/>
          </p:cNvGraphicFramePr>
          <p:nvPr/>
        </p:nvGraphicFramePr>
        <p:xfrm>
          <a:off x="3571868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Содержимое 3"/>
          <p:cNvGraphicFramePr>
            <a:graphicFrameLocks/>
          </p:cNvGraphicFramePr>
          <p:nvPr/>
        </p:nvGraphicFramePr>
        <p:xfrm>
          <a:off x="4929190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Содержимое 3"/>
          <p:cNvGraphicFramePr>
            <a:graphicFrameLocks/>
          </p:cNvGraphicFramePr>
          <p:nvPr/>
        </p:nvGraphicFramePr>
        <p:xfrm>
          <a:off x="6286512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0" name="Содержимое 3"/>
          <p:cNvGraphicFramePr>
            <a:graphicFrameLocks/>
          </p:cNvGraphicFramePr>
          <p:nvPr/>
        </p:nvGraphicFramePr>
        <p:xfrm>
          <a:off x="7643834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7158" y="3286124"/>
            <a:ext cx="1571636" cy="19389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Неналоговые доходы</a:t>
            </a:r>
          </a:p>
          <a:p>
            <a:r>
              <a:rPr lang="ru-RU" sz="1200" dirty="0" smtClean="0"/>
              <a:t>сумма неналоговых доходов и удельный вес неналоговых доходов в объеме налоговых и неналоговых доходов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571736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26,6%</a:t>
            </a:r>
          </a:p>
          <a:p>
            <a:r>
              <a:rPr lang="ru-RU" sz="1200" dirty="0" smtClean="0"/>
              <a:t>16435,4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929058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23,0%</a:t>
            </a:r>
          </a:p>
          <a:p>
            <a:r>
              <a:rPr lang="ru-RU" sz="1200" dirty="0" smtClean="0"/>
              <a:t>15240,5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286380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24,1%</a:t>
            </a:r>
          </a:p>
          <a:p>
            <a:r>
              <a:rPr lang="ru-RU" sz="1200" dirty="0" smtClean="0"/>
              <a:t>15282,5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715140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23,8%</a:t>
            </a:r>
          </a:p>
          <a:p>
            <a:r>
              <a:rPr lang="ru-RU" sz="1200" dirty="0" smtClean="0"/>
              <a:t>15569,81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8072462" y="4286256"/>
            <a:ext cx="9566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23,7%</a:t>
            </a:r>
          </a:p>
          <a:p>
            <a:r>
              <a:rPr lang="ru-RU" sz="1200" dirty="0" smtClean="0"/>
              <a:t>16098,19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214546" y="857232"/>
            <a:ext cx="1395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2016 год (отчет)</a:t>
            </a:r>
            <a:endParaRPr lang="ru-RU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3786182" y="857232"/>
            <a:ext cx="931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2017 год*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143504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2018 год</a:t>
            </a:r>
            <a:endParaRPr lang="ru-RU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500826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2019 год</a:t>
            </a:r>
            <a:endParaRPr lang="ru-RU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858148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2020 год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Объем и структура налоговых доходов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6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3143240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6072198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48124,8 тыс. руб. – всего налоговых доходов.</a:t>
            </a:r>
          </a:p>
          <a:p>
            <a:r>
              <a:rPr lang="ru-RU" sz="1000" dirty="0" smtClean="0"/>
              <a:t>Это составляет 14,7% в общем объеме доходов.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143240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49906,07 тыс. руб. – всего налоговых доходов.</a:t>
            </a:r>
          </a:p>
          <a:p>
            <a:r>
              <a:rPr lang="ru-RU" sz="1000" dirty="0" smtClean="0"/>
              <a:t>Это составляет 15,9% в общем объеме доходов.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51744,46 тыс. руб. – всего налоговых доходов.</a:t>
            </a:r>
          </a:p>
          <a:p>
            <a:r>
              <a:rPr lang="ru-RU" sz="1000" dirty="0" smtClean="0"/>
              <a:t>Это составляет 16,3% в общем объеме доходов.</a:t>
            </a:r>
            <a:endParaRPr lang="ru-RU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70"/>
          <a:ext cx="5686436" cy="218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48" y="1285860"/>
            <a:ext cx="7777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14486,3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928926" y="1214422"/>
            <a:ext cx="7777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15123,2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00496" y="1000108"/>
            <a:ext cx="86914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15695,48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072066" y="785794"/>
            <a:ext cx="77777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16352,0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000760" y="785794"/>
            <a:ext cx="2943188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доходы физических лиц (НДФЛ) – основной вид прямых </a:t>
            </a:r>
            <a:r>
              <a:rPr lang="ru-RU" sz="1400" dirty="0" smtClean="0">
                <a:latin typeface="+mj-lt"/>
                <a:ea typeface="+mj-ea"/>
                <a:cs typeface="+mj-cs"/>
              </a:rPr>
              <a:t>налогов. Исчисляется в процентах от совокупного дохода физических лиц за вычетом документально подтверждённых расходов в соответствии с действующим законодательством.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23,8%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24,0%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24,1%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налога в общем объеме налоговых и неналоговых доходов районного бюджета в 2018, 2019 и 2020 годах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643570" y="2786058"/>
            <a:ext cx="164307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Доходы, облагаемые НДФЛ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Вознаграждение за выполнение трудовых или иных обязанностей;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От продажи имущества, находившегося в собственности менее 3 лет;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От сдачи имущества в аренду;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от источников за пределами РФ;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в виде разного рода выигрышей;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Иные доходы.</a:t>
            </a:r>
            <a:endParaRPr lang="ru-RU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7286644" y="2786058"/>
            <a:ext cx="17145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Доходы, необлагаемые НДФЛ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от продажи имущества, находившегося в собственности более трех лет;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Доходы, полученные в порядке наследования;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Доходы, полученные по договору дарения от члена семьи и (или) близкого родственника в соответствии с Семейным кодексом РФ (от супруга, родителей и детей, в  том числе усыновителей и усыновленных, дедушки, бабушки и внуков, полнородных и не полнородных (имеющих общих отца или мать) братьев и сестер);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Иные доходы.</a:t>
            </a:r>
            <a:endParaRPr lang="ru-RU" sz="10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5393537" y="4679165"/>
            <a:ext cx="3786214" cy="1588"/>
          </a:xfrm>
          <a:prstGeom prst="straightConnector1">
            <a:avLst/>
          </a:prstGeom>
          <a:ln>
            <a:prstDash val="sysDot"/>
            <a:headEnd type="oval" w="med" len="med"/>
            <a:tailEnd type="oval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2020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</TotalTime>
  <Words>3248</Words>
  <Application>Microsoft Office PowerPoint</Application>
  <PresentationFormat>Экран (4:3)</PresentationFormat>
  <Paragraphs>700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Бюджет для граждан</vt:lpstr>
      <vt:lpstr>Составление проекта районного бюджета основывается на:</vt:lpstr>
      <vt:lpstr>Особенности формирования районного бюджета</vt:lpstr>
      <vt:lpstr>Показатели социально-экономического развития Котельничского района </vt:lpstr>
      <vt:lpstr>Основные характеристики районного бюджета, тыс. рублей</vt:lpstr>
      <vt:lpstr>ДОХОДЫ</vt:lpstr>
      <vt:lpstr>Доходы районного бюджета, тыс. рублей</vt:lpstr>
      <vt:lpstr>Объем и структура налоговых доходов</vt:lpstr>
      <vt:lpstr>Налог на доходы физических лиц</vt:lpstr>
      <vt:lpstr>Доходы от акцизов на нефтепродукты</vt:lpstr>
      <vt:lpstr>Налоги на совокупный доход</vt:lpstr>
      <vt:lpstr>Налоги на имущество</vt:lpstr>
      <vt:lpstr>Объем и структура неналоговых доходов</vt:lpstr>
      <vt:lpstr>Объем и структура безвозмездных поступлений</vt:lpstr>
      <vt:lpstr>РАСХОДЫ</vt:lpstr>
      <vt:lpstr>Расходы районного бюджета, тыс. рублей</vt:lpstr>
      <vt:lpstr>Расходы районного бюджета по разделам бюджетной классификации расходов бюджетов, тыс. рублей</vt:lpstr>
      <vt:lpstr>Расходы на реализацию муниципальных программ Котельничского района в 2016 году</vt:lpstr>
      <vt:lpstr>Расходы на реализацию муниципальных программ Котельничского района в 2017 году</vt:lpstr>
      <vt:lpstr>Расходы на реализацию муниципальных программ Котельничского района в 2018 году</vt:lpstr>
      <vt:lpstr>Расходы на реализацию муниципальных программ Котельничского района в 2019 году</vt:lpstr>
      <vt:lpstr>Расходы на реализацию муниципальных программ Котельничского района в 2020 году</vt:lpstr>
      <vt:lpstr>Расходы на общегосударственные вопросы</vt:lpstr>
      <vt:lpstr>Расходы на национальную оборону, национальную безопасность и правоохранительную деятельность</vt:lpstr>
      <vt:lpstr>Расходы на национальную экономику</vt:lpstr>
      <vt:lpstr>Расходы на сельское хозяйство</vt:lpstr>
      <vt:lpstr>Расходы на дорожное хозяйство (дорожный фонд) тыс. руб.</vt:lpstr>
      <vt:lpstr>Расходы на жилищно-коммунальное хозяйство</vt:lpstr>
      <vt:lpstr>Расходы на образование</vt:lpstr>
      <vt:lpstr>Расходы на культуру</vt:lpstr>
      <vt:lpstr>Расходы на социальную политику</vt:lpstr>
      <vt:lpstr>Расходы на физическую культуру и спорт</vt:lpstr>
      <vt:lpstr>Расходы на предоставление межбюджетных трансфертов</vt:lpstr>
      <vt:lpstr>ВЫПЛАТЫ</vt:lpstr>
      <vt:lpstr>Выплаты отдельным категориям граждан</vt:lpstr>
      <vt:lpstr>Выплаты учащимся, студентам и молодежи</vt:lpstr>
      <vt:lpstr>Выплаты на охрану семьи и детства</vt:lpstr>
      <vt:lpstr>МУНИЦИПАЛЬНЫЙ ДОЛГ</vt:lpstr>
      <vt:lpstr>Муниципальный долг Котельничского района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</dc:creator>
  <cp:lastModifiedBy>NachalnikRFU</cp:lastModifiedBy>
  <cp:revision>219</cp:revision>
  <dcterms:created xsi:type="dcterms:W3CDTF">2016-11-28T06:42:45Z</dcterms:created>
  <dcterms:modified xsi:type="dcterms:W3CDTF">2017-11-13T05:25:24Z</dcterms:modified>
</cp:coreProperties>
</file>